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notesMasterIdLst>
    <p:notesMasterId r:id="rId104"/>
  </p:notesMasterIdLst>
  <p:sldIdLst>
    <p:sldId id="270" r:id="rId2"/>
    <p:sldId id="488" r:id="rId3"/>
    <p:sldId id="485" r:id="rId4"/>
    <p:sldId id="489" r:id="rId5"/>
    <p:sldId id="291" r:id="rId6"/>
    <p:sldId id="392" r:id="rId7"/>
    <p:sldId id="490" r:id="rId8"/>
    <p:sldId id="493" r:id="rId9"/>
    <p:sldId id="494" r:id="rId10"/>
    <p:sldId id="500" r:id="rId11"/>
    <p:sldId id="501" r:id="rId12"/>
    <p:sldId id="503" r:id="rId13"/>
    <p:sldId id="492" r:id="rId14"/>
    <p:sldId id="497" r:id="rId15"/>
    <p:sldId id="498" r:id="rId16"/>
    <p:sldId id="502" r:id="rId17"/>
    <p:sldId id="504" r:id="rId18"/>
    <p:sldId id="499" r:id="rId19"/>
    <p:sldId id="505" r:id="rId20"/>
    <p:sldId id="506" r:id="rId21"/>
    <p:sldId id="510" r:id="rId22"/>
    <p:sldId id="508" r:id="rId23"/>
    <p:sldId id="509" r:id="rId24"/>
    <p:sldId id="511" r:id="rId25"/>
    <p:sldId id="513" r:id="rId26"/>
    <p:sldId id="507" r:id="rId27"/>
    <p:sldId id="495" r:id="rId28"/>
    <p:sldId id="491" r:id="rId29"/>
    <p:sldId id="514" r:id="rId30"/>
    <p:sldId id="515" r:id="rId31"/>
    <p:sldId id="516" r:id="rId32"/>
    <p:sldId id="496" r:id="rId33"/>
    <p:sldId id="517" r:id="rId34"/>
    <p:sldId id="519" r:id="rId35"/>
    <p:sldId id="520" r:id="rId36"/>
    <p:sldId id="521" r:id="rId37"/>
    <p:sldId id="518" r:id="rId38"/>
    <p:sldId id="528" r:id="rId39"/>
    <p:sldId id="529" r:id="rId40"/>
    <p:sldId id="531" r:id="rId41"/>
    <p:sldId id="532" r:id="rId42"/>
    <p:sldId id="533" r:id="rId43"/>
    <p:sldId id="530" r:id="rId44"/>
    <p:sldId id="534" r:id="rId45"/>
    <p:sldId id="535" r:id="rId46"/>
    <p:sldId id="537" r:id="rId47"/>
    <p:sldId id="538" r:id="rId48"/>
    <p:sldId id="539" r:id="rId49"/>
    <p:sldId id="536" r:id="rId50"/>
    <p:sldId id="540" r:id="rId51"/>
    <p:sldId id="542" r:id="rId52"/>
    <p:sldId id="543" r:id="rId53"/>
    <p:sldId id="545" r:id="rId54"/>
    <p:sldId id="544" r:id="rId55"/>
    <p:sldId id="546" r:id="rId56"/>
    <p:sldId id="541" r:id="rId57"/>
    <p:sldId id="548" r:id="rId58"/>
    <p:sldId id="550" r:id="rId59"/>
    <p:sldId id="551" r:id="rId60"/>
    <p:sldId id="549" r:id="rId61"/>
    <p:sldId id="563" r:id="rId62"/>
    <p:sldId id="564" r:id="rId63"/>
    <p:sldId id="567" r:id="rId64"/>
    <p:sldId id="566" r:id="rId65"/>
    <p:sldId id="565" r:id="rId66"/>
    <p:sldId id="553" r:id="rId67"/>
    <p:sldId id="552" r:id="rId68"/>
    <p:sldId id="554" r:id="rId69"/>
    <p:sldId id="559" r:id="rId70"/>
    <p:sldId id="560" r:id="rId71"/>
    <p:sldId id="555" r:id="rId72"/>
    <p:sldId id="557" r:id="rId73"/>
    <p:sldId id="561" r:id="rId74"/>
    <p:sldId id="568" r:id="rId75"/>
    <p:sldId id="569" r:id="rId76"/>
    <p:sldId id="571" r:id="rId77"/>
    <p:sldId id="572" r:id="rId78"/>
    <p:sldId id="573" r:id="rId79"/>
    <p:sldId id="574" r:id="rId80"/>
    <p:sldId id="575" r:id="rId81"/>
    <p:sldId id="402" r:id="rId82"/>
    <p:sldId id="576" r:id="rId83"/>
    <p:sldId id="577" r:id="rId84"/>
    <p:sldId id="578" r:id="rId85"/>
    <p:sldId id="562" r:id="rId86"/>
    <p:sldId id="522" r:id="rId87"/>
    <p:sldId id="581" r:id="rId88"/>
    <p:sldId id="582" r:id="rId89"/>
    <p:sldId id="583" r:id="rId90"/>
    <p:sldId id="584" r:id="rId91"/>
    <p:sldId id="585" r:id="rId92"/>
    <p:sldId id="586" r:id="rId93"/>
    <p:sldId id="587" r:id="rId94"/>
    <p:sldId id="588" r:id="rId95"/>
    <p:sldId id="589" r:id="rId96"/>
    <p:sldId id="590" r:id="rId97"/>
    <p:sldId id="591" r:id="rId98"/>
    <p:sldId id="579" r:id="rId99"/>
    <p:sldId id="580" r:id="rId100"/>
    <p:sldId id="527" r:id="rId101"/>
    <p:sldId id="526" r:id="rId102"/>
    <p:sldId id="547" r:id="rId103"/>
  </p:sldIdLst>
  <p:sldSz cx="9144000" cy="6858000" type="screen4x3"/>
  <p:notesSz cx="6858000" cy="9144000"/>
  <p:custDataLst>
    <p:tags r:id="rId10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4CA1"/>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95127" autoAdjust="0"/>
  </p:normalViewPr>
  <p:slideViewPr>
    <p:cSldViewPr>
      <p:cViewPr varScale="1">
        <p:scale>
          <a:sx n="110" d="100"/>
          <a:sy n="110" d="100"/>
        </p:scale>
        <p:origin x="576" y="16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8/5/19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11</a:t>
            </a:fld>
            <a:endParaRPr lang="en-US"/>
          </a:p>
        </p:txBody>
      </p:sp>
    </p:spTree>
    <p:extLst>
      <p:ext uri="{BB962C8B-B14F-4D97-AF65-F5344CB8AC3E}">
        <p14:creationId xmlns:p14="http://schemas.microsoft.com/office/powerpoint/2010/main" val="3378745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77</a:t>
            </a:fld>
            <a:endParaRPr lang="en-US"/>
          </a:p>
        </p:txBody>
      </p:sp>
    </p:spTree>
    <p:extLst>
      <p:ext uri="{BB962C8B-B14F-4D97-AF65-F5344CB8AC3E}">
        <p14:creationId xmlns:p14="http://schemas.microsoft.com/office/powerpoint/2010/main" val="4107581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78</a:t>
            </a:fld>
            <a:endParaRPr lang="en-US"/>
          </a:p>
        </p:txBody>
      </p:sp>
    </p:spTree>
    <p:extLst>
      <p:ext uri="{BB962C8B-B14F-4D97-AF65-F5344CB8AC3E}">
        <p14:creationId xmlns:p14="http://schemas.microsoft.com/office/powerpoint/2010/main" val="3858994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12</a:t>
            </a:fld>
            <a:endParaRPr lang="en-US"/>
          </a:p>
        </p:txBody>
      </p:sp>
    </p:spTree>
    <p:extLst>
      <p:ext uri="{BB962C8B-B14F-4D97-AF65-F5344CB8AC3E}">
        <p14:creationId xmlns:p14="http://schemas.microsoft.com/office/powerpoint/2010/main" val="2237289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40</a:t>
            </a:fld>
            <a:endParaRPr lang="en-US"/>
          </a:p>
        </p:txBody>
      </p:sp>
    </p:spTree>
    <p:extLst>
      <p:ext uri="{BB962C8B-B14F-4D97-AF65-F5344CB8AC3E}">
        <p14:creationId xmlns:p14="http://schemas.microsoft.com/office/powerpoint/2010/main" val="3670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41</a:t>
            </a:fld>
            <a:endParaRPr lang="en-US"/>
          </a:p>
        </p:txBody>
      </p:sp>
    </p:spTree>
    <p:extLst>
      <p:ext uri="{BB962C8B-B14F-4D97-AF65-F5344CB8AC3E}">
        <p14:creationId xmlns:p14="http://schemas.microsoft.com/office/powerpoint/2010/main" val="3727727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52</a:t>
            </a:fld>
            <a:endParaRPr lang="en-US"/>
          </a:p>
        </p:txBody>
      </p:sp>
    </p:spTree>
    <p:extLst>
      <p:ext uri="{BB962C8B-B14F-4D97-AF65-F5344CB8AC3E}">
        <p14:creationId xmlns:p14="http://schemas.microsoft.com/office/powerpoint/2010/main" val="2358071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53</a:t>
            </a:fld>
            <a:endParaRPr lang="en-US"/>
          </a:p>
        </p:txBody>
      </p:sp>
    </p:spTree>
    <p:extLst>
      <p:ext uri="{BB962C8B-B14F-4D97-AF65-F5344CB8AC3E}">
        <p14:creationId xmlns:p14="http://schemas.microsoft.com/office/powerpoint/2010/main" val="3018593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54</a:t>
            </a:fld>
            <a:endParaRPr lang="en-US"/>
          </a:p>
        </p:txBody>
      </p:sp>
    </p:spTree>
    <p:extLst>
      <p:ext uri="{BB962C8B-B14F-4D97-AF65-F5344CB8AC3E}">
        <p14:creationId xmlns:p14="http://schemas.microsoft.com/office/powerpoint/2010/main" val="3731422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DO IT BY CLASS AS WELL TO CHECK FOR POSSIBLE ERROR. </a:t>
            </a:r>
          </a:p>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63</a:t>
            </a:fld>
            <a:endParaRPr lang="en-US"/>
          </a:p>
        </p:txBody>
      </p:sp>
    </p:spTree>
    <p:extLst>
      <p:ext uri="{BB962C8B-B14F-4D97-AF65-F5344CB8AC3E}">
        <p14:creationId xmlns:p14="http://schemas.microsoft.com/office/powerpoint/2010/main" val="164830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76</a:t>
            </a:fld>
            <a:endParaRPr lang="en-US"/>
          </a:p>
        </p:txBody>
      </p:sp>
    </p:spTree>
    <p:extLst>
      <p:ext uri="{BB962C8B-B14F-4D97-AF65-F5344CB8AC3E}">
        <p14:creationId xmlns:p14="http://schemas.microsoft.com/office/powerpoint/2010/main" val="37040876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138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73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239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44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440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07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61834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566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417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457200" y="228600"/>
            <a:ext cx="8229600" cy="1143000"/>
          </a:xfrm>
        </p:spPr>
        <p:txBody>
          <a:bodyPr/>
          <a:lstStyle/>
          <a:p>
            <a:r>
              <a:rPr lang="en-US" dirty="0"/>
              <a:t>Click To Edit Master Title Style</a:t>
            </a:r>
          </a:p>
        </p:txBody>
      </p:sp>
    </p:spTree>
    <p:extLst>
      <p:ext uri="{BB962C8B-B14F-4D97-AF65-F5344CB8AC3E}">
        <p14:creationId xmlns:p14="http://schemas.microsoft.com/office/powerpoint/2010/main" val="2968094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1223298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7" r:id="rId9"/>
    <p:sldLayoutId id="2147483706" r:id="rId10"/>
  </p:sldLayoutIdLst>
  <p:hf sldNum="0"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bit.ly/trans/stat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5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tiff"/></Relationships>
</file>

<file path=ppt/slides/_rels/slide6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image" Target="../media/image62.tiff"/><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610600" cy="900546"/>
          </a:xfrm>
        </p:spPr>
        <p:txBody>
          <a:bodyPr/>
          <a:lstStyle/>
          <a:p>
            <a:r>
              <a:rPr lang="en-US" sz="4000" dirty="0"/>
              <a:t>Unit 3: </a:t>
            </a:r>
            <a:br>
              <a:rPr lang="en-US" sz="4000" dirty="0"/>
            </a:br>
            <a:r>
              <a:rPr lang="en-US" sz="4000" dirty="0"/>
              <a:t>Data Transformation and EDA | </a:t>
            </a:r>
            <a:r>
              <a:rPr lang="en-US" sz="4000" dirty="0" err="1"/>
              <a:t>dplyr</a:t>
            </a:r>
            <a:endParaRPr lang="en-US" sz="4000" dirty="0"/>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846059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458200" cy="900546"/>
          </a:xfrm>
        </p:spPr>
        <p:txBody>
          <a:bodyPr/>
          <a:lstStyle/>
          <a:p>
            <a:r>
              <a:rPr lang="en-US" dirty="0"/>
              <a:t>Missing Values / NA | </a:t>
            </a:r>
            <a:r>
              <a:rPr lang="en-US" dirty="0" err="1"/>
              <a:t>is.na</a:t>
            </a:r>
            <a:r>
              <a:rPr lang="en-US" dirty="0"/>
              <a:t>()</a:t>
            </a:r>
          </a:p>
        </p:txBody>
      </p:sp>
      <p:sp>
        <p:nvSpPr>
          <p:cNvPr id="4" name="Subtitle 3"/>
          <p:cNvSpPr>
            <a:spLocks noGrp="1"/>
          </p:cNvSpPr>
          <p:nvPr>
            <p:ph type="subTitle" idx="1"/>
          </p:nvPr>
        </p:nvSpPr>
        <p:spPr>
          <a:xfrm>
            <a:off x="381000" y="2895600"/>
            <a:ext cx="8534400" cy="1752600"/>
          </a:xfrm>
        </p:spPr>
        <p:txBody>
          <a:bodyPr/>
          <a:lstStyle/>
          <a:p>
            <a:endParaRPr lang="en-IN" dirty="0"/>
          </a:p>
        </p:txBody>
      </p:sp>
    </p:spTree>
    <p:extLst>
      <p:ext uri="{BB962C8B-B14F-4D97-AF65-F5344CB8AC3E}">
        <p14:creationId xmlns:p14="http://schemas.microsoft.com/office/powerpoint/2010/main" val="24474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A9E1C-1D52-8D4D-B44B-857AC324BA86}"/>
              </a:ext>
            </a:extLst>
          </p:cNvPr>
          <p:cNvSpPr>
            <a:spLocks noGrp="1"/>
          </p:cNvSpPr>
          <p:nvPr>
            <p:ph type="title"/>
          </p:nvPr>
        </p:nvSpPr>
        <p:spPr/>
        <p:txBody>
          <a:bodyPr/>
          <a:lstStyle/>
          <a:p>
            <a:pPr algn="l"/>
            <a:r>
              <a:rPr lang="en-US" dirty="0"/>
              <a:t>For Live Session</a:t>
            </a:r>
          </a:p>
        </p:txBody>
      </p:sp>
      <p:sp>
        <p:nvSpPr>
          <p:cNvPr id="3" name="Content Placeholder 2">
            <a:extLst>
              <a:ext uri="{FF2B5EF4-FFF2-40B4-BE49-F238E27FC236}">
                <a16:creationId xmlns:a16="http://schemas.microsoft.com/office/drawing/2014/main" id="{6C02A211-F756-B14A-96C6-C9E276FAB8E3}"/>
              </a:ext>
            </a:extLst>
          </p:cNvPr>
          <p:cNvSpPr>
            <a:spLocks noGrp="1"/>
          </p:cNvSpPr>
          <p:nvPr>
            <p:ph idx="1"/>
          </p:nvPr>
        </p:nvSpPr>
        <p:spPr>
          <a:xfrm>
            <a:off x="114300" y="1600200"/>
            <a:ext cx="8915400" cy="4525963"/>
          </a:xfrm>
        </p:spPr>
        <p:txBody>
          <a:bodyPr/>
          <a:lstStyle/>
          <a:p>
            <a:r>
              <a:rPr lang="en-US" sz="2000" dirty="0"/>
              <a:t>Using the FIFA player data set, perform a T-Test to test for a difference in mean Ball Control rating between Left Midfielders (LM) and Left Forwards (LF).</a:t>
            </a:r>
            <a:r>
              <a:rPr lang="en-US" sz="2400" dirty="0"/>
              <a:t>  </a:t>
            </a:r>
          </a:p>
          <a:p>
            <a:r>
              <a:rPr lang="en-US" sz="2400" dirty="0"/>
              <a:t>NYT1 – NYT5 on GitHub site. EDA from first Live Session. – </a:t>
            </a:r>
          </a:p>
          <a:p>
            <a:pPr lvl="1"/>
            <a:r>
              <a:rPr lang="en-US" sz="2000" dirty="0"/>
              <a:t>Instructor check out really good ones to present in live session.</a:t>
            </a:r>
          </a:p>
          <a:p>
            <a:pPr lvl="1"/>
            <a:r>
              <a:rPr lang="en-US" sz="2000" dirty="0"/>
              <a:t>Also show Instructors EDA</a:t>
            </a:r>
          </a:p>
          <a:p>
            <a:r>
              <a:rPr lang="en-US" sz="2400" dirty="0"/>
              <a:t>Full EDA on mpg</a:t>
            </a:r>
          </a:p>
          <a:p>
            <a:r>
              <a:rPr lang="en-US" sz="2400" dirty="0"/>
              <a:t>Show EDA of mpg on </a:t>
            </a:r>
            <a:r>
              <a:rPr lang="en-US" sz="2400" dirty="0" err="1"/>
              <a:t>RPubs</a:t>
            </a:r>
            <a:endParaRPr lang="en-US" sz="2400" dirty="0"/>
          </a:p>
          <a:p>
            <a:r>
              <a:rPr lang="en-US" sz="2400" dirty="0"/>
              <a:t>Full EDA on FIFA data. (Switch this out from time to time.)</a:t>
            </a:r>
          </a:p>
          <a:p>
            <a:pPr lvl="1"/>
            <a:r>
              <a:rPr lang="en-US" sz="2000" dirty="0"/>
              <a:t>Instructor check out really good ones to present in live session.</a:t>
            </a:r>
          </a:p>
          <a:p>
            <a:pPr lvl="1"/>
            <a:r>
              <a:rPr lang="en-US" sz="2000" dirty="0"/>
              <a:t>Also show Instructors EDA</a:t>
            </a:r>
          </a:p>
          <a:p>
            <a:r>
              <a:rPr lang="en-US" sz="2400" dirty="0"/>
              <a:t>Show some EDAs on RPUBS, White Papers, or other Reports</a:t>
            </a:r>
          </a:p>
        </p:txBody>
      </p:sp>
    </p:spTree>
    <p:extLst>
      <p:ext uri="{BB962C8B-B14F-4D97-AF65-F5344CB8AC3E}">
        <p14:creationId xmlns:p14="http://schemas.microsoft.com/office/powerpoint/2010/main" val="32121249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3723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0A3D9-9748-4F44-A122-91D9EAB9FF7F}"/>
              </a:ext>
            </a:extLst>
          </p:cNvPr>
          <p:cNvSpPr>
            <a:spLocks noGrp="1"/>
          </p:cNvSpPr>
          <p:nvPr>
            <p:ph type="title"/>
          </p:nvPr>
        </p:nvSpPr>
        <p:spPr/>
        <p:txBody>
          <a:bodyPr/>
          <a:lstStyle/>
          <a:p>
            <a:pPr algn="l"/>
            <a:r>
              <a:rPr lang="en-US" dirty="0"/>
              <a:t>EDA | mpg</a:t>
            </a:r>
          </a:p>
        </p:txBody>
      </p:sp>
      <p:sp>
        <p:nvSpPr>
          <p:cNvPr id="3" name="Content Placeholder 2">
            <a:extLst>
              <a:ext uri="{FF2B5EF4-FFF2-40B4-BE49-F238E27FC236}">
                <a16:creationId xmlns:a16="http://schemas.microsoft.com/office/drawing/2014/main" id="{05E2C667-2B73-0A40-80C4-05431B2D6E75}"/>
              </a:ext>
            </a:extLst>
          </p:cNvPr>
          <p:cNvSpPr>
            <a:spLocks noGrp="1"/>
          </p:cNvSpPr>
          <p:nvPr>
            <p:ph idx="1"/>
          </p:nvPr>
        </p:nvSpPr>
        <p:spPr>
          <a:xfrm>
            <a:off x="304800" y="1676400"/>
            <a:ext cx="3962400" cy="4525963"/>
          </a:xfrm>
        </p:spPr>
        <p:txBody>
          <a:bodyPr/>
          <a:lstStyle/>
          <a:p>
            <a:r>
              <a:rPr lang="en-US" sz="2400" dirty="0"/>
              <a:t>Remember that everyone’s path through an EDA may be different.  It is a creative process.  </a:t>
            </a:r>
          </a:p>
          <a:p>
            <a:r>
              <a:rPr lang="en-US" sz="2400" dirty="0"/>
              <a:t>A possible path is now that we have seen the histograms (distribution) for the city mpg for each class, we can look at the distribution of the highway mpg for each class. </a:t>
            </a:r>
          </a:p>
        </p:txBody>
      </p:sp>
    </p:spTree>
    <p:extLst>
      <p:ext uri="{BB962C8B-B14F-4D97-AF65-F5344CB8AC3E}">
        <p14:creationId xmlns:p14="http://schemas.microsoft.com/office/powerpoint/2010/main" val="4229598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2A3AE-CACD-B547-BEC8-16870070B9FC}"/>
              </a:ext>
            </a:extLst>
          </p:cNvPr>
          <p:cNvSpPr>
            <a:spLocks noGrp="1"/>
          </p:cNvSpPr>
          <p:nvPr>
            <p:ph type="title"/>
          </p:nvPr>
        </p:nvSpPr>
        <p:spPr/>
        <p:txBody>
          <a:bodyPr/>
          <a:lstStyle/>
          <a:p>
            <a:r>
              <a:rPr lang="en-US" dirty="0"/>
              <a:t>Missing Values</a:t>
            </a:r>
          </a:p>
        </p:txBody>
      </p:sp>
      <p:sp>
        <p:nvSpPr>
          <p:cNvPr id="3" name="Content Placeholder 2">
            <a:extLst>
              <a:ext uri="{FF2B5EF4-FFF2-40B4-BE49-F238E27FC236}">
                <a16:creationId xmlns:a16="http://schemas.microsoft.com/office/drawing/2014/main" id="{55671688-A932-7042-8376-9E4FC7A7B523}"/>
              </a:ext>
            </a:extLst>
          </p:cNvPr>
          <p:cNvSpPr>
            <a:spLocks noGrp="1"/>
          </p:cNvSpPr>
          <p:nvPr>
            <p:ph idx="1"/>
          </p:nvPr>
        </p:nvSpPr>
        <p:spPr/>
        <p:txBody>
          <a:bodyPr/>
          <a:lstStyle/>
          <a:p>
            <a:r>
              <a:rPr lang="en-US" sz="2400" dirty="0"/>
              <a:t>Missing / Unknown values in R are recorded as “NA”.</a:t>
            </a:r>
          </a:p>
          <a:p>
            <a:r>
              <a:rPr lang="en-US" sz="2400" dirty="0"/>
              <a:t>Almost every operation involving an “NA” will produce an ”NA”</a:t>
            </a:r>
          </a:p>
          <a:p>
            <a:pPr lvl="1"/>
            <a:r>
              <a:rPr lang="en-US" sz="2000" dirty="0"/>
              <a:t>Example: 4 + NA = NA</a:t>
            </a:r>
          </a:p>
          <a:p>
            <a:pPr lvl="1"/>
            <a:r>
              <a:rPr lang="en-US" sz="2000" dirty="0"/>
              <a:t>Example: NA &gt; 9 = NA</a:t>
            </a:r>
          </a:p>
          <a:p>
            <a:pPr lvl="1"/>
            <a:r>
              <a:rPr lang="en-US" sz="2000" dirty="0"/>
              <a:t>Example: NA / 9 = NA</a:t>
            </a:r>
          </a:p>
          <a:p>
            <a:r>
              <a:rPr lang="en-US" sz="2400" dirty="0"/>
              <a:t>To determine if a value is NA use: </a:t>
            </a:r>
            <a:r>
              <a:rPr lang="en-US" sz="2400" dirty="0" err="1"/>
              <a:t>is.na</a:t>
            </a:r>
            <a:r>
              <a:rPr lang="en-US" sz="2400" dirty="0"/>
              <a:t>()</a:t>
            </a:r>
          </a:p>
          <a:p>
            <a:pPr lvl="1"/>
            <a:r>
              <a:rPr lang="en-US" sz="2000" dirty="0"/>
              <a:t>Example: </a:t>
            </a:r>
          </a:p>
        </p:txBody>
      </p:sp>
      <p:sp>
        <p:nvSpPr>
          <p:cNvPr id="4" name="Rectangle 3">
            <a:extLst>
              <a:ext uri="{FF2B5EF4-FFF2-40B4-BE49-F238E27FC236}">
                <a16:creationId xmlns:a16="http://schemas.microsoft.com/office/drawing/2014/main" id="{55CAA4B6-16B7-B740-A9C2-22D8D0E359DA}"/>
              </a:ext>
            </a:extLst>
          </p:cNvPr>
          <p:cNvSpPr/>
          <p:nvPr/>
        </p:nvSpPr>
        <p:spPr>
          <a:xfrm>
            <a:off x="1752600" y="4800600"/>
            <a:ext cx="4572000" cy="923330"/>
          </a:xfrm>
          <a:prstGeom prst="rect">
            <a:avLst/>
          </a:prstGeom>
        </p:spPr>
        <p:txBody>
          <a:bodyPr>
            <a:spAutoFit/>
          </a:bodyPr>
          <a:lstStyle/>
          <a:p>
            <a:pPr lvl="2"/>
            <a:r>
              <a:rPr lang="en-US" dirty="0"/>
              <a:t>x = NA</a:t>
            </a:r>
          </a:p>
          <a:p>
            <a:pPr lvl="2"/>
            <a:r>
              <a:rPr lang="en-US" dirty="0" err="1"/>
              <a:t>is.na</a:t>
            </a:r>
            <a:r>
              <a:rPr lang="en-US" dirty="0"/>
              <a:t>(x)</a:t>
            </a:r>
          </a:p>
          <a:p>
            <a:pPr lvl="2"/>
            <a:r>
              <a:rPr lang="en-US" dirty="0"/>
              <a:t>#Answer “[1] TRUE”</a:t>
            </a:r>
          </a:p>
        </p:txBody>
      </p:sp>
    </p:spTree>
    <p:extLst>
      <p:ext uri="{BB962C8B-B14F-4D97-AF65-F5344CB8AC3E}">
        <p14:creationId xmlns:p14="http://schemas.microsoft.com/office/powerpoint/2010/main" val="2322420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2A3AE-CACD-B547-BEC8-16870070B9FC}"/>
              </a:ext>
            </a:extLst>
          </p:cNvPr>
          <p:cNvSpPr>
            <a:spLocks noGrp="1"/>
          </p:cNvSpPr>
          <p:nvPr>
            <p:ph type="title"/>
          </p:nvPr>
        </p:nvSpPr>
        <p:spPr/>
        <p:txBody>
          <a:bodyPr/>
          <a:lstStyle/>
          <a:p>
            <a:r>
              <a:rPr lang="en-US" dirty="0"/>
              <a:t>Missing Values</a:t>
            </a:r>
          </a:p>
        </p:txBody>
      </p:sp>
      <p:sp>
        <p:nvSpPr>
          <p:cNvPr id="3" name="Content Placeholder 2">
            <a:extLst>
              <a:ext uri="{FF2B5EF4-FFF2-40B4-BE49-F238E27FC236}">
                <a16:creationId xmlns:a16="http://schemas.microsoft.com/office/drawing/2014/main" id="{55671688-A932-7042-8376-9E4FC7A7B523}"/>
              </a:ext>
            </a:extLst>
          </p:cNvPr>
          <p:cNvSpPr>
            <a:spLocks noGrp="1"/>
          </p:cNvSpPr>
          <p:nvPr>
            <p:ph idx="1"/>
          </p:nvPr>
        </p:nvSpPr>
        <p:spPr/>
        <p:txBody>
          <a:bodyPr/>
          <a:lstStyle/>
          <a:p>
            <a:pPr marL="0" indent="0">
              <a:buNone/>
            </a:pPr>
            <a:r>
              <a:rPr lang="en-US" sz="2400" dirty="0"/>
              <a:t>Another Example:</a:t>
            </a:r>
          </a:p>
        </p:txBody>
      </p:sp>
      <p:sp>
        <p:nvSpPr>
          <p:cNvPr id="5" name="Rectangle 4">
            <a:extLst>
              <a:ext uri="{FF2B5EF4-FFF2-40B4-BE49-F238E27FC236}">
                <a16:creationId xmlns:a16="http://schemas.microsoft.com/office/drawing/2014/main" id="{28651274-590F-FC4D-86A0-C72A1939A8F4}"/>
              </a:ext>
            </a:extLst>
          </p:cNvPr>
          <p:cNvSpPr/>
          <p:nvPr/>
        </p:nvSpPr>
        <p:spPr>
          <a:xfrm>
            <a:off x="442175" y="2209800"/>
            <a:ext cx="8839200" cy="3416320"/>
          </a:xfrm>
          <a:prstGeom prst="rect">
            <a:avLst/>
          </a:prstGeom>
        </p:spPr>
        <p:txBody>
          <a:bodyPr wrap="square">
            <a:spAutoFit/>
          </a:bodyPr>
          <a:lstStyle/>
          <a:p>
            <a:r>
              <a:rPr lang="en-US" dirty="0"/>
              <a:t>#</a:t>
            </a:r>
            <a:r>
              <a:rPr lang="en-US" dirty="0" err="1"/>
              <a:t>Dataframe</a:t>
            </a:r>
            <a:r>
              <a:rPr lang="en-US" dirty="0"/>
              <a:t> for the Example</a:t>
            </a:r>
          </a:p>
          <a:p>
            <a:r>
              <a:rPr lang="en-US" dirty="0"/>
              <a:t>age = c(22,21,NA,24,19,20,23)</a:t>
            </a:r>
          </a:p>
          <a:p>
            <a:r>
              <a:rPr lang="en-US" dirty="0" err="1"/>
              <a:t>yrs_math_ed</a:t>
            </a:r>
            <a:r>
              <a:rPr lang="en-US" dirty="0"/>
              <a:t> = c(4,5,NA,2,5,3,5)</a:t>
            </a:r>
          </a:p>
          <a:p>
            <a:r>
              <a:rPr lang="en-US" dirty="0"/>
              <a:t>names = c("</a:t>
            </a:r>
            <a:r>
              <a:rPr lang="en-US" dirty="0" err="1"/>
              <a:t>Mary","Martha","Rosy","Kim","Kristen","Amy","Sam</a:t>
            </a:r>
            <a:r>
              <a:rPr lang="en-US" dirty="0"/>
              <a:t>")</a:t>
            </a:r>
          </a:p>
          <a:p>
            <a:r>
              <a:rPr lang="en-US" dirty="0"/>
              <a:t>subject = c("</a:t>
            </a:r>
            <a:r>
              <a:rPr lang="en-US" dirty="0" err="1"/>
              <a:t>English","Math",NA,"Sociology","Math","Music","Dance</a:t>
            </a:r>
            <a:r>
              <a:rPr lang="en-US" dirty="0"/>
              <a:t>")</a:t>
            </a:r>
          </a:p>
          <a:p>
            <a:r>
              <a:rPr lang="en-US" dirty="0" err="1"/>
              <a:t>df</a:t>
            </a:r>
            <a:r>
              <a:rPr lang="en-US" dirty="0"/>
              <a:t> = </a:t>
            </a:r>
            <a:r>
              <a:rPr lang="en-US" dirty="0" err="1"/>
              <a:t>data.frame</a:t>
            </a:r>
            <a:r>
              <a:rPr lang="en-US" dirty="0"/>
              <a:t>(Age = age, Years = </a:t>
            </a:r>
            <a:r>
              <a:rPr lang="en-US" dirty="0" err="1"/>
              <a:t>yrs_math_ed,Name</a:t>
            </a:r>
            <a:r>
              <a:rPr lang="en-US" dirty="0"/>
              <a:t> = names, Major = subject)</a:t>
            </a:r>
          </a:p>
          <a:p>
            <a:r>
              <a:rPr lang="en-US" dirty="0" err="1"/>
              <a:t>df</a:t>
            </a:r>
            <a:endParaRPr lang="en-US" dirty="0"/>
          </a:p>
          <a:p>
            <a:endParaRPr lang="en-US" dirty="0"/>
          </a:p>
          <a:p>
            <a:r>
              <a:rPr lang="en-US" dirty="0" err="1"/>
              <a:t>is.na</a:t>
            </a:r>
            <a:r>
              <a:rPr lang="en-US" dirty="0"/>
              <a:t>(</a:t>
            </a:r>
            <a:r>
              <a:rPr lang="en-US" dirty="0" err="1"/>
              <a:t>df$yrs</a:t>
            </a:r>
            <a:r>
              <a:rPr lang="en-US" dirty="0"/>
              <a:t>)</a:t>
            </a:r>
          </a:p>
          <a:p>
            <a:r>
              <a:rPr lang="en-US" dirty="0" err="1"/>
              <a:t>is.na</a:t>
            </a:r>
            <a:r>
              <a:rPr lang="en-US" dirty="0"/>
              <a:t>(</a:t>
            </a:r>
            <a:r>
              <a:rPr lang="en-US" dirty="0" err="1"/>
              <a:t>df$names</a:t>
            </a:r>
            <a:r>
              <a:rPr lang="en-US" dirty="0"/>
              <a:t>)</a:t>
            </a:r>
          </a:p>
          <a:p>
            <a:endParaRPr lang="en-US" dirty="0"/>
          </a:p>
          <a:p>
            <a:r>
              <a:rPr lang="en-US" dirty="0" err="1"/>
              <a:t>df</a:t>
            </a:r>
            <a:r>
              <a:rPr lang="en-US" dirty="0"/>
              <a:t> %&gt;% filter(!</a:t>
            </a:r>
            <a:r>
              <a:rPr lang="en-US" dirty="0" err="1"/>
              <a:t>is.na</a:t>
            </a:r>
            <a:r>
              <a:rPr lang="en-US" dirty="0"/>
              <a:t>(Years)) #Filter out rows with missing Years.</a:t>
            </a:r>
          </a:p>
        </p:txBody>
      </p:sp>
    </p:spTree>
    <p:extLst>
      <p:ext uri="{BB962C8B-B14F-4D97-AF65-F5344CB8AC3E}">
        <p14:creationId xmlns:p14="http://schemas.microsoft.com/office/powerpoint/2010/main" val="2505427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50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304800" y="1828800"/>
            <a:ext cx="8458200" cy="900546"/>
          </a:xfrm>
        </p:spPr>
        <p:txBody>
          <a:bodyPr/>
          <a:lstStyle/>
          <a:p>
            <a:r>
              <a:rPr lang="en-US" dirty="0"/>
              <a:t>Arranging (Sorting) | arrange()</a:t>
            </a:r>
          </a:p>
        </p:txBody>
      </p:sp>
      <p:sp>
        <p:nvSpPr>
          <p:cNvPr id="4" name="Subtitle 3"/>
          <p:cNvSpPr>
            <a:spLocks noGrp="1"/>
          </p:cNvSpPr>
          <p:nvPr>
            <p:ph type="subTitle" idx="1"/>
          </p:nvPr>
        </p:nvSpPr>
        <p:spPr>
          <a:xfrm>
            <a:off x="381000" y="2895600"/>
            <a:ext cx="8534400" cy="1752600"/>
          </a:xfrm>
        </p:spPr>
        <p:txBody>
          <a:bodyPr/>
          <a:lstStyle/>
          <a:p>
            <a:endParaRPr lang="en-IN" dirty="0"/>
          </a:p>
        </p:txBody>
      </p:sp>
    </p:spTree>
    <p:extLst>
      <p:ext uri="{BB962C8B-B14F-4D97-AF65-F5344CB8AC3E}">
        <p14:creationId xmlns:p14="http://schemas.microsoft.com/office/powerpoint/2010/main" val="58406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E99B-9AE2-E240-A5D5-C7D3EEFD30FD}"/>
              </a:ext>
            </a:extLst>
          </p:cNvPr>
          <p:cNvSpPr>
            <a:spLocks noGrp="1"/>
          </p:cNvSpPr>
          <p:nvPr>
            <p:ph type="title"/>
          </p:nvPr>
        </p:nvSpPr>
        <p:spPr/>
        <p:txBody>
          <a:bodyPr/>
          <a:lstStyle/>
          <a:p>
            <a:r>
              <a:rPr lang="en-US" dirty="0"/>
              <a:t>arrange() | One Variable</a:t>
            </a:r>
          </a:p>
        </p:txBody>
      </p:sp>
      <p:sp>
        <p:nvSpPr>
          <p:cNvPr id="3" name="Content Placeholder 2">
            <a:extLst>
              <a:ext uri="{FF2B5EF4-FFF2-40B4-BE49-F238E27FC236}">
                <a16:creationId xmlns:a16="http://schemas.microsoft.com/office/drawing/2014/main" id="{1DB13FDF-3F89-734F-BBD5-276D43BADBED}"/>
              </a:ext>
            </a:extLst>
          </p:cNvPr>
          <p:cNvSpPr>
            <a:spLocks noGrp="1"/>
          </p:cNvSpPr>
          <p:nvPr>
            <p:ph idx="1"/>
          </p:nvPr>
        </p:nvSpPr>
        <p:spPr>
          <a:xfrm>
            <a:off x="304800" y="1447800"/>
            <a:ext cx="8686800" cy="2286000"/>
          </a:xfrm>
        </p:spPr>
        <p:txBody>
          <a:bodyPr/>
          <a:lstStyle/>
          <a:p>
            <a:r>
              <a:rPr lang="en-US" sz="2800" dirty="0"/>
              <a:t>arrange is verb that is synonymous with ”sort”.  </a:t>
            </a:r>
          </a:p>
          <a:p>
            <a:r>
              <a:rPr lang="en-US" sz="2800" dirty="0"/>
              <a:t>Example</a:t>
            </a:r>
          </a:p>
        </p:txBody>
      </p:sp>
      <p:sp>
        <p:nvSpPr>
          <p:cNvPr id="5" name="Rectangle 4">
            <a:extLst>
              <a:ext uri="{FF2B5EF4-FFF2-40B4-BE49-F238E27FC236}">
                <a16:creationId xmlns:a16="http://schemas.microsoft.com/office/drawing/2014/main" id="{39E5D643-3503-9C40-8AB4-9904BD3F29CE}"/>
              </a:ext>
            </a:extLst>
          </p:cNvPr>
          <p:cNvSpPr/>
          <p:nvPr/>
        </p:nvSpPr>
        <p:spPr>
          <a:xfrm>
            <a:off x="264451" y="3098167"/>
            <a:ext cx="5638800" cy="738664"/>
          </a:xfrm>
          <a:prstGeom prst="rect">
            <a:avLst/>
          </a:prstGeom>
        </p:spPr>
        <p:txBody>
          <a:bodyPr wrap="square">
            <a:spAutoFit/>
          </a:bodyPr>
          <a:lstStyle/>
          <a:p>
            <a:r>
              <a:rPr lang="en-US" sz="1400" dirty="0"/>
              <a:t>mpg %&gt;% </a:t>
            </a:r>
          </a:p>
          <a:p>
            <a:r>
              <a:rPr lang="en-US" sz="1400" dirty="0"/>
              <a:t>arrange(manufacturer) %&gt;%  </a:t>
            </a:r>
          </a:p>
          <a:p>
            <a:r>
              <a:rPr lang="en-US" sz="1400" dirty="0"/>
              <a:t>print(n = 30)</a:t>
            </a:r>
          </a:p>
        </p:txBody>
      </p:sp>
      <p:pic>
        <p:nvPicPr>
          <p:cNvPr id="6" name="Picture 5">
            <a:extLst>
              <a:ext uri="{FF2B5EF4-FFF2-40B4-BE49-F238E27FC236}">
                <a16:creationId xmlns:a16="http://schemas.microsoft.com/office/drawing/2014/main" id="{098CFD12-E896-C642-A44D-0488E348538D}"/>
              </a:ext>
            </a:extLst>
          </p:cNvPr>
          <p:cNvPicPr>
            <a:picLocks noChangeAspect="1"/>
          </p:cNvPicPr>
          <p:nvPr/>
        </p:nvPicPr>
        <p:blipFill>
          <a:blip r:embed="rId2"/>
          <a:stretch>
            <a:fillRect/>
          </a:stretch>
        </p:blipFill>
        <p:spPr>
          <a:xfrm>
            <a:off x="3356454" y="2057400"/>
            <a:ext cx="5362543" cy="4607472"/>
          </a:xfrm>
          <a:prstGeom prst="rect">
            <a:avLst/>
          </a:prstGeom>
        </p:spPr>
      </p:pic>
    </p:spTree>
    <p:extLst>
      <p:ext uri="{BB962C8B-B14F-4D97-AF65-F5344CB8AC3E}">
        <p14:creationId xmlns:p14="http://schemas.microsoft.com/office/powerpoint/2010/main" val="4146079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E99B-9AE2-E240-A5D5-C7D3EEFD30FD}"/>
              </a:ext>
            </a:extLst>
          </p:cNvPr>
          <p:cNvSpPr>
            <a:spLocks noGrp="1"/>
          </p:cNvSpPr>
          <p:nvPr>
            <p:ph type="title"/>
          </p:nvPr>
        </p:nvSpPr>
        <p:spPr/>
        <p:txBody>
          <a:bodyPr/>
          <a:lstStyle/>
          <a:p>
            <a:r>
              <a:rPr lang="en-US" dirty="0"/>
              <a:t>arrange() | Two Variables</a:t>
            </a:r>
          </a:p>
        </p:txBody>
      </p:sp>
      <p:sp>
        <p:nvSpPr>
          <p:cNvPr id="3" name="Content Placeholder 2">
            <a:extLst>
              <a:ext uri="{FF2B5EF4-FFF2-40B4-BE49-F238E27FC236}">
                <a16:creationId xmlns:a16="http://schemas.microsoft.com/office/drawing/2014/main" id="{1DB13FDF-3F89-734F-BBD5-276D43BADBED}"/>
              </a:ext>
            </a:extLst>
          </p:cNvPr>
          <p:cNvSpPr>
            <a:spLocks noGrp="1"/>
          </p:cNvSpPr>
          <p:nvPr>
            <p:ph idx="1"/>
          </p:nvPr>
        </p:nvSpPr>
        <p:spPr>
          <a:xfrm>
            <a:off x="304800" y="1447800"/>
            <a:ext cx="8686800" cy="2286000"/>
          </a:xfrm>
        </p:spPr>
        <p:txBody>
          <a:bodyPr/>
          <a:lstStyle/>
          <a:p>
            <a:r>
              <a:rPr lang="en-US" sz="2800" dirty="0"/>
              <a:t>Another Example</a:t>
            </a:r>
          </a:p>
        </p:txBody>
      </p:sp>
      <p:sp>
        <p:nvSpPr>
          <p:cNvPr id="5" name="Rectangle 4">
            <a:extLst>
              <a:ext uri="{FF2B5EF4-FFF2-40B4-BE49-F238E27FC236}">
                <a16:creationId xmlns:a16="http://schemas.microsoft.com/office/drawing/2014/main" id="{39E5D643-3503-9C40-8AB4-9904BD3F29CE}"/>
              </a:ext>
            </a:extLst>
          </p:cNvPr>
          <p:cNvSpPr/>
          <p:nvPr/>
        </p:nvSpPr>
        <p:spPr>
          <a:xfrm>
            <a:off x="274749" y="3043432"/>
            <a:ext cx="2819400" cy="738664"/>
          </a:xfrm>
          <a:prstGeom prst="rect">
            <a:avLst/>
          </a:prstGeom>
        </p:spPr>
        <p:txBody>
          <a:bodyPr wrap="square">
            <a:spAutoFit/>
          </a:bodyPr>
          <a:lstStyle/>
          <a:p>
            <a:r>
              <a:rPr lang="en-US" sz="1400" dirty="0"/>
              <a:t>mpg %&gt;% </a:t>
            </a:r>
          </a:p>
          <a:p>
            <a:r>
              <a:rPr lang="en-US" sz="1400" dirty="0"/>
              <a:t>arrange(manufacturer, </a:t>
            </a:r>
            <a:r>
              <a:rPr lang="en-US" sz="1400" dirty="0" err="1"/>
              <a:t>cty</a:t>
            </a:r>
            <a:r>
              <a:rPr lang="en-US" sz="1400" dirty="0"/>
              <a:t>) %&gt;% </a:t>
            </a:r>
          </a:p>
          <a:p>
            <a:r>
              <a:rPr lang="en-US" sz="1400" dirty="0"/>
              <a:t>print(n = 30)</a:t>
            </a:r>
          </a:p>
        </p:txBody>
      </p:sp>
      <p:pic>
        <p:nvPicPr>
          <p:cNvPr id="4" name="Picture 3">
            <a:extLst>
              <a:ext uri="{FF2B5EF4-FFF2-40B4-BE49-F238E27FC236}">
                <a16:creationId xmlns:a16="http://schemas.microsoft.com/office/drawing/2014/main" id="{67802983-1E79-6E4A-B502-2FFBE255409D}"/>
              </a:ext>
            </a:extLst>
          </p:cNvPr>
          <p:cNvPicPr>
            <a:picLocks noChangeAspect="1"/>
          </p:cNvPicPr>
          <p:nvPr/>
        </p:nvPicPr>
        <p:blipFill>
          <a:blip r:embed="rId2"/>
          <a:stretch>
            <a:fillRect/>
          </a:stretch>
        </p:blipFill>
        <p:spPr>
          <a:xfrm>
            <a:off x="3429000" y="1981200"/>
            <a:ext cx="5395649" cy="4648200"/>
          </a:xfrm>
          <a:prstGeom prst="rect">
            <a:avLst/>
          </a:prstGeom>
        </p:spPr>
      </p:pic>
    </p:spTree>
    <p:extLst>
      <p:ext uri="{BB962C8B-B14F-4D97-AF65-F5344CB8AC3E}">
        <p14:creationId xmlns:p14="http://schemas.microsoft.com/office/powerpoint/2010/main" val="711121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3F8D2-AD8A-FB43-93F0-F94CC154CC1E}"/>
              </a:ext>
            </a:extLst>
          </p:cNvPr>
          <p:cNvSpPr>
            <a:spLocks noGrp="1"/>
          </p:cNvSpPr>
          <p:nvPr>
            <p:ph type="title"/>
          </p:nvPr>
        </p:nvSpPr>
        <p:spPr/>
        <p:txBody>
          <a:bodyPr/>
          <a:lstStyle/>
          <a:p>
            <a:r>
              <a:rPr lang="en-US" dirty="0"/>
              <a:t>arrange() | With Missing Values</a:t>
            </a:r>
          </a:p>
        </p:txBody>
      </p:sp>
      <p:sp>
        <p:nvSpPr>
          <p:cNvPr id="5" name="Rectangle 4">
            <a:extLst>
              <a:ext uri="{FF2B5EF4-FFF2-40B4-BE49-F238E27FC236}">
                <a16:creationId xmlns:a16="http://schemas.microsoft.com/office/drawing/2014/main" id="{4E3DE0B7-7CEB-5E41-ABC8-EA617AEB7EFE}"/>
              </a:ext>
            </a:extLst>
          </p:cNvPr>
          <p:cNvSpPr/>
          <p:nvPr/>
        </p:nvSpPr>
        <p:spPr>
          <a:xfrm>
            <a:off x="442175" y="2209800"/>
            <a:ext cx="8839200" cy="3693319"/>
          </a:xfrm>
          <a:prstGeom prst="rect">
            <a:avLst/>
          </a:prstGeom>
        </p:spPr>
        <p:txBody>
          <a:bodyPr wrap="square">
            <a:spAutoFit/>
          </a:bodyPr>
          <a:lstStyle/>
          <a:p>
            <a:r>
              <a:rPr lang="en-US" dirty="0"/>
              <a:t>#</a:t>
            </a:r>
            <a:r>
              <a:rPr lang="en-US" dirty="0" err="1"/>
              <a:t>Dataframe</a:t>
            </a:r>
            <a:r>
              <a:rPr lang="en-US" dirty="0"/>
              <a:t> for the Example</a:t>
            </a:r>
          </a:p>
          <a:p>
            <a:r>
              <a:rPr lang="en-US" dirty="0"/>
              <a:t>age = c(22,21,NA,24,19,20,23)</a:t>
            </a:r>
          </a:p>
          <a:p>
            <a:r>
              <a:rPr lang="en-US" dirty="0" err="1"/>
              <a:t>yrs_math_ed</a:t>
            </a:r>
            <a:r>
              <a:rPr lang="en-US" dirty="0"/>
              <a:t> = c(4,5,NA,2,5,3,5)</a:t>
            </a:r>
          </a:p>
          <a:p>
            <a:r>
              <a:rPr lang="en-US" dirty="0"/>
              <a:t>names = c("</a:t>
            </a:r>
            <a:r>
              <a:rPr lang="en-US" dirty="0" err="1"/>
              <a:t>Mary","Martha","Rosy","Kim","Kristen","Amy","Sam</a:t>
            </a:r>
            <a:r>
              <a:rPr lang="en-US" dirty="0"/>
              <a:t>")</a:t>
            </a:r>
          </a:p>
          <a:p>
            <a:r>
              <a:rPr lang="en-US" dirty="0"/>
              <a:t>subject = c("</a:t>
            </a:r>
            <a:r>
              <a:rPr lang="en-US" dirty="0" err="1"/>
              <a:t>English","Math",NA,"Sociology","Math","Music","Dance</a:t>
            </a:r>
            <a:r>
              <a:rPr lang="en-US" dirty="0"/>
              <a:t>")</a:t>
            </a:r>
          </a:p>
          <a:p>
            <a:r>
              <a:rPr lang="en-US" dirty="0" err="1"/>
              <a:t>df</a:t>
            </a:r>
            <a:r>
              <a:rPr lang="en-US" dirty="0"/>
              <a:t> = </a:t>
            </a:r>
            <a:r>
              <a:rPr lang="en-US" dirty="0" err="1"/>
              <a:t>data.frame</a:t>
            </a:r>
            <a:r>
              <a:rPr lang="en-US" dirty="0"/>
              <a:t>(Age = age, Years = </a:t>
            </a:r>
            <a:r>
              <a:rPr lang="en-US" dirty="0" err="1"/>
              <a:t>yrs_math_ed,Name</a:t>
            </a:r>
            <a:r>
              <a:rPr lang="en-US" dirty="0"/>
              <a:t> = names, Major = subject)</a:t>
            </a:r>
          </a:p>
          <a:p>
            <a:r>
              <a:rPr lang="en-US" dirty="0" err="1"/>
              <a:t>df</a:t>
            </a:r>
            <a:endParaRPr lang="en-US" dirty="0"/>
          </a:p>
          <a:p>
            <a:r>
              <a:rPr lang="en-US" dirty="0"/>
              <a:t>#Sort on a column with no NAs</a:t>
            </a:r>
          </a:p>
          <a:p>
            <a:r>
              <a:rPr lang="en-US" dirty="0" err="1"/>
              <a:t>df</a:t>
            </a:r>
            <a:r>
              <a:rPr lang="en-US" dirty="0"/>
              <a:t> %&gt;% arrange(df3$Name)</a:t>
            </a:r>
          </a:p>
          <a:p>
            <a:r>
              <a:rPr lang="en-US" dirty="0"/>
              <a:t>#Sort on a column with NAs</a:t>
            </a:r>
          </a:p>
          <a:p>
            <a:r>
              <a:rPr lang="en-US" dirty="0" err="1"/>
              <a:t>df</a:t>
            </a:r>
            <a:r>
              <a:rPr lang="en-US" dirty="0"/>
              <a:t> %&gt;% arrange(df3$Age)</a:t>
            </a:r>
          </a:p>
          <a:p>
            <a:r>
              <a:rPr lang="en-US" dirty="0"/>
              <a:t># NA end up at the end of the list when sorted on column with NAs. </a:t>
            </a:r>
          </a:p>
          <a:p>
            <a:endParaRPr lang="en-US" dirty="0"/>
          </a:p>
        </p:txBody>
      </p:sp>
      <p:sp>
        <p:nvSpPr>
          <p:cNvPr id="6" name="Content Placeholder 2">
            <a:extLst>
              <a:ext uri="{FF2B5EF4-FFF2-40B4-BE49-F238E27FC236}">
                <a16:creationId xmlns:a16="http://schemas.microsoft.com/office/drawing/2014/main" id="{44B2BA8B-1D6E-C542-940F-C4C55145E9E5}"/>
              </a:ext>
            </a:extLst>
          </p:cNvPr>
          <p:cNvSpPr>
            <a:spLocks noGrp="1"/>
          </p:cNvSpPr>
          <p:nvPr>
            <p:ph idx="1"/>
          </p:nvPr>
        </p:nvSpPr>
        <p:spPr>
          <a:xfrm>
            <a:off x="304800" y="1447800"/>
            <a:ext cx="8686800" cy="2286000"/>
          </a:xfrm>
        </p:spPr>
        <p:txBody>
          <a:bodyPr/>
          <a:lstStyle/>
          <a:p>
            <a:r>
              <a:rPr lang="en-US" sz="2800" dirty="0"/>
              <a:t>Yet Another Example</a:t>
            </a:r>
          </a:p>
        </p:txBody>
      </p:sp>
    </p:spTree>
    <p:extLst>
      <p:ext uri="{BB962C8B-B14F-4D97-AF65-F5344CB8AC3E}">
        <p14:creationId xmlns:p14="http://schemas.microsoft.com/office/powerpoint/2010/main" val="3513375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4722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458200" cy="900546"/>
          </a:xfrm>
        </p:spPr>
        <p:txBody>
          <a:bodyPr/>
          <a:lstStyle/>
          <a:p>
            <a:r>
              <a:rPr lang="en-US" dirty="0"/>
              <a:t>Select Columns | select</a:t>
            </a:r>
          </a:p>
        </p:txBody>
      </p:sp>
      <p:sp>
        <p:nvSpPr>
          <p:cNvPr id="4" name="Subtitle 3"/>
          <p:cNvSpPr>
            <a:spLocks noGrp="1"/>
          </p:cNvSpPr>
          <p:nvPr>
            <p:ph type="subTitle" idx="1"/>
          </p:nvPr>
        </p:nvSpPr>
        <p:spPr>
          <a:xfrm>
            <a:off x="381000" y="2895600"/>
            <a:ext cx="8534400" cy="1752600"/>
          </a:xfrm>
        </p:spPr>
        <p:txBody>
          <a:bodyPr/>
          <a:lstStyle/>
          <a:p>
            <a:endParaRPr lang="en-IN" dirty="0"/>
          </a:p>
        </p:txBody>
      </p:sp>
    </p:spTree>
    <p:extLst>
      <p:ext uri="{BB962C8B-B14F-4D97-AF65-F5344CB8AC3E}">
        <p14:creationId xmlns:p14="http://schemas.microsoft.com/office/powerpoint/2010/main" val="472903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610600" cy="900546"/>
          </a:xfrm>
        </p:spPr>
        <p:txBody>
          <a:bodyPr/>
          <a:lstStyle/>
          <a:p>
            <a:r>
              <a:rPr lang="en-US" sz="4000" dirty="0"/>
              <a:t>Data Transformation and </a:t>
            </a:r>
            <a:br>
              <a:rPr lang="en-US" sz="4000" dirty="0"/>
            </a:br>
            <a:r>
              <a:rPr lang="en-US" sz="4000" dirty="0"/>
              <a:t>The Grammar of Graphics</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700090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E99B-9AE2-E240-A5D5-C7D3EEFD30FD}"/>
              </a:ext>
            </a:extLst>
          </p:cNvPr>
          <p:cNvSpPr>
            <a:spLocks noGrp="1"/>
          </p:cNvSpPr>
          <p:nvPr>
            <p:ph type="title"/>
          </p:nvPr>
        </p:nvSpPr>
        <p:spPr/>
        <p:txBody>
          <a:bodyPr/>
          <a:lstStyle/>
          <a:p>
            <a:r>
              <a:rPr lang="en-US" dirty="0"/>
              <a:t>select() v. filter()</a:t>
            </a:r>
          </a:p>
        </p:txBody>
      </p:sp>
      <p:sp>
        <p:nvSpPr>
          <p:cNvPr id="3" name="Content Placeholder 2">
            <a:extLst>
              <a:ext uri="{FF2B5EF4-FFF2-40B4-BE49-F238E27FC236}">
                <a16:creationId xmlns:a16="http://schemas.microsoft.com/office/drawing/2014/main" id="{1DB13FDF-3F89-734F-BBD5-276D43BADBED}"/>
              </a:ext>
            </a:extLst>
          </p:cNvPr>
          <p:cNvSpPr>
            <a:spLocks noGrp="1"/>
          </p:cNvSpPr>
          <p:nvPr>
            <p:ph idx="1"/>
          </p:nvPr>
        </p:nvSpPr>
        <p:spPr>
          <a:xfrm>
            <a:off x="0" y="1447800"/>
            <a:ext cx="9144000" cy="1219200"/>
          </a:xfrm>
        </p:spPr>
        <p:txBody>
          <a:bodyPr/>
          <a:lstStyle/>
          <a:p>
            <a:r>
              <a:rPr lang="en-US" sz="2400" dirty="0"/>
              <a:t>filter() chooses rows </a:t>
            </a:r>
          </a:p>
          <a:p>
            <a:endParaRPr lang="en-US" sz="2400" dirty="0"/>
          </a:p>
          <a:p>
            <a:pPr marL="0" indent="0">
              <a:buNone/>
            </a:pPr>
            <a:endParaRPr lang="en-US" sz="2400" dirty="0"/>
          </a:p>
          <a:p>
            <a:r>
              <a:rPr lang="en-US" sz="2400" dirty="0"/>
              <a:t>select() chooses columns</a:t>
            </a:r>
          </a:p>
          <a:p>
            <a:pPr lvl="1"/>
            <a:r>
              <a:rPr lang="en-US" sz="2400" dirty="0"/>
              <a:t>Example suppose you wanted to create a dataset that only had the variables you were interested in.  Say your analysis only focused on the relationship between the city and highway miles per gallon variables conditional on the class of the car.</a:t>
            </a:r>
          </a:p>
          <a:p>
            <a:pPr lvl="1"/>
            <a:endParaRPr lang="en-US" sz="2400" dirty="0"/>
          </a:p>
          <a:p>
            <a:pPr marL="457200" lvl="1" indent="0">
              <a:buNone/>
            </a:pPr>
            <a:endParaRPr lang="en-US" sz="2400" dirty="0"/>
          </a:p>
        </p:txBody>
      </p:sp>
      <p:sp>
        <p:nvSpPr>
          <p:cNvPr id="5" name="Rectangle 4">
            <a:extLst>
              <a:ext uri="{FF2B5EF4-FFF2-40B4-BE49-F238E27FC236}">
                <a16:creationId xmlns:a16="http://schemas.microsoft.com/office/drawing/2014/main" id="{A8B1C6C7-E4BA-5A4B-9021-64D656F92958}"/>
              </a:ext>
            </a:extLst>
          </p:cNvPr>
          <p:cNvSpPr/>
          <p:nvPr/>
        </p:nvSpPr>
        <p:spPr>
          <a:xfrm>
            <a:off x="2368639" y="5257800"/>
            <a:ext cx="4066049" cy="646331"/>
          </a:xfrm>
          <a:prstGeom prst="rect">
            <a:avLst/>
          </a:prstGeom>
        </p:spPr>
        <p:txBody>
          <a:bodyPr wrap="none">
            <a:spAutoFit/>
          </a:bodyPr>
          <a:lstStyle/>
          <a:p>
            <a:r>
              <a:rPr lang="en-US" dirty="0"/>
              <a:t>#chooses the columns class, city, </a:t>
            </a:r>
            <a:r>
              <a:rPr lang="en-US" dirty="0" err="1"/>
              <a:t>hwy</a:t>
            </a:r>
            <a:endParaRPr lang="en-US" dirty="0"/>
          </a:p>
          <a:p>
            <a:r>
              <a:rPr lang="en-US" dirty="0"/>
              <a:t>mpg %&gt;% select(class, </a:t>
            </a:r>
            <a:r>
              <a:rPr lang="en-US" dirty="0" err="1"/>
              <a:t>cty</a:t>
            </a:r>
            <a:r>
              <a:rPr lang="en-US" dirty="0"/>
              <a:t>, </a:t>
            </a:r>
            <a:r>
              <a:rPr lang="en-US" dirty="0" err="1"/>
              <a:t>hwy</a:t>
            </a:r>
            <a:r>
              <a:rPr lang="en-US" dirty="0"/>
              <a:t>)</a:t>
            </a:r>
          </a:p>
        </p:txBody>
      </p:sp>
      <p:sp>
        <p:nvSpPr>
          <p:cNvPr id="6" name="Rectangle 5">
            <a:extLst>
              <a:ext uri="{FF2B5EF4-FFF2-40B4-BE49-F238E27FC236}">
                <a16:creationId xmlns:a16="http://schemas.microsoft.com/office/drawing/2014/main" id="{1736CA01-6867-6449-9B6D-02C60F3713AA}"/>
              </a:ext>
            </a:extLst>
          </p:cNvPr>
          <p:cNvSpPr/>
          <p:nvPr/>
        </p:nvSpPr>
        <p:spPr>
          <a:xfrm>
            <a:off x="2362200" y="2096869"/>
            <a:ext cx="4572000" cy="646331"/>
          </a:xfrm>
          <a:prstGeom prst="rect">
            <a:avLst/>
          </a:prstGeom>
        </p:spPr>
        <p:txBody>
          <a:bodyPr>
            <a:spAutoFit/>
          </a:bodyPr>
          <a:lstStyle/>
          <a:p>
            <a:r>
              <a:rPr lang="en-US" dirty="0"/>
              <a:t># chooses rows with year &lt; 2000</a:t>
            </a:r>
          </a:p>
          <a:p>
            <a:r>
              <a:rPr lang="en-US" dirty="0"/>
              <a:t>mpg %&gt;% filter(year &lt; 2000)</a:t>
            </a:r>
          </a:p>
        </p:txBody>
      </p:sp>
    </p:spTree>
    <p:extLst>
      <p:ext uri="{BB962C8B-B14F-4D97-AF65-F5344CB8AC3E}">
        <p14:creationId xmlns:p14="http://schemas.microsoft.com/office/powerpoint/2010/main" val="684127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3524A-7E64-434B-A582-7689A7FB11D9}"/>
              </a:ext>
            </a:extLst>
          </p:cNvPr>
          <p:cNvSpPr>
            <a:spLocks noGrp="1"/>
          </p:cNvSpPr>
          <p:nvPr>
            <p:ph type="title"/>
          </p:nvPr>
        </p:nvSpPr>
        <p:spPr/>
        <p:txBody>
          <a:bodyPr/>
          <a:lstStyle/>
          <a:p>
            <a:r>
              <a:rPr lang="en-US" dirty="0"/>
              <a:t>select() and plotting</a:t>
            </a:r>
          </a:p>
        </p:txBody>
      </p:sp>
      <p:sp>
        <p:nvSpPr>
          <p:cNvPr id="4" name="Rectangle 3">
            <a:extLst>
              <a:ext uri="{FF2B5EF4-FFF2-40B4-BE49-F238E27FC236}">
                <a16:creationId xmlns:a16="http://schemas.microsoft.com/office/drawing/2014/main" id="{4C3783FA-2DAD-DC40-B899-A2A7A8977740}"/>
              </a:ext>
            </a:extLst>
          </p:cNvPr>
          <p:cNvSpPr/>
          <p:nvPr/>
        </p:nvSpPr>
        <p:spPr>
          <a:xfrm>
            <a:off x="505951" y="3122950"/>
            <a:ext cx="3197798" cy="1600438"/>
          </a:xfrm>
          <a:prstGeom prst="rect">
            <a:avLst/>
          </a:prstGeom>
        </p:spPr>
        <p:txBody>
          <a:bodyPr wrap="none">
            <a:spAutoFit/>
          </a:bodyPr>
          <a:lstStyle/>
          <a:p>
            <a:r>
              <a:rPr lang="en-US" sz="1400" dirty="0"/>
              <a:t>#NEW PACKAGE! </a:t>
            </a:r>
            <a:r>
              <a:rPr lang="en-US" sz="1400" dirty="0" err="1"/>
              <a:t>Ggally</a:t>
            </a:r>
            <a:endParaRPr lang="en-US" sz="1400" dirty="0"/>
          </a:p>
          <a:p>
            <a:r>
              <a:rPr lang="en-US" sz="1400" dirty="0" err="1"/>
              <a:t>install.packages</a:t>
            </a:r>
            <a:r>
              <a:rPr lang="en-US" sz="1400" dirty="0"/>
              <a:t>("</a:t>
            </a:r>
            <a:r>
              <a:rPr lang="en-US" sz="1400" dirty="0" err="1"/>
              <a:t>GGally</a:t>
            </a:r>
            <a:r>
              <a:rPr lang="en-US" sz="1400" dirty="0"/>
              <a:t>")</a:t>
            </a:r>
          </a:p>
          <a:p>
            <a:r>
              <a:rPr lang="en-US" sz="1400" dirty="0"/>
              <a:t>library(</a:t>
            </a:r>
            <a:r>
              <a:rPr lang="en-US" sz="1400" dirty="0" err="1"/>
              <a:t>GGally</a:t>
            </a:r>
            <a:r>
              <a:rPr lang="en-US" sz="1400" dirty="0"/>
              <a:t>)</a:t>
            </a:r>
          </a:p>
          <a:p>
            <a:r>
              <a:rPr lang="en-US" sz="1400" dirty="0"/>
              <a:t>#chooses the columns class, city, </a:t>
            </a:r>
            <a:r>
              <a:rPr lang="en-US" sz="1400" dirty="0" err="1"/>
              <a:t>hwy</a:t>
            </a:r>
            <a:endParaRPr lang="en-US" sz="1400" dirty="0"/>
          </a:p>
          <a:p>
            <a:r>
              <a:rPr lang="en-US" sz="1400" dirty="0"/>
              <a:t>mpg %&gt;% </a:t>
            </a:r>
          </a:p>
          <a:p>
            <a:r>
              <a:rPr lang="en-US" sz="1400" dirty="0"/>
              <a:t>select(class, </a:t>
            </a:r>
            <a:r>
              <a:rPr lang="en-US" sz="1400" dirty="0" err="1"/>
              <a:t>cty</a:t>
            </a:r>
            <a:r>
              <a:rPr lang="en-US" sz="1400" dirty="0"/>
              <a:t>, </a:t>
            </a:r>
            <a:r>
              <a:rPr lang="en-US" sz="1400" dirty="0" err="1"/>
              <a:t>hwy</a:t>
            </a:r>
            <a:r>
              <a:rPr lang="en-US" sz="1400" dirty="0"/>
              <a:t>) %&gt;%</a:t>
            </a:r>
          </a:p>
          <a:p>
            <a:r>
              <a:rPr lang="en-US" sz="1400" dirty="0" err="1"/>
              <a:t>ggpairs</a:t>
            </a:r>
            <a:r>
              <a:rPr lang="en-US" sz="1400" dirty="0"/>
              <a:t>(</a:t>
            </a:r>
            <a:r>
              <a:rPr lang="en-US" sz="1400" dirty="0" err="1"/>
              <a:t>aes</a:t>
            </a:r>
            <a:r>
              <a:rPr lang="en-US" sz="1400" dirty="0"/>
              <a:t>(color = class))</a:t>
            </a:r>
          </a:p>
        </p:txBody>
      </p:sp>
      <p:sp>
        <p:nvSpPr>
          <p:cNvPr id="5" name="Rectangle 4">
            <a:extLst>
              <a:ext uri="{FF2B5EF4-FFF2-40B4-BE49-F238E27FC236}">
                <a16:creationId xmlns:a16="http://schemas.microsoft.com/office/drawing/2014/main" id="{6302C2D6-208D-AF4F-8B0D-C9A3C6929A75}"/>
              </a:ext>
            </a:extLst>
          </p:cNvPr>
          <p:cNvSpPr/>
          <p:nvPr/>
        </p:nvSpPr>
        <p:spPr>
          <a:xfrm>
            <a:off x="32197" y="1524000"/>
            <a:ext cx="8915400" cy="1446550"/>
          </a:xfrm>
          <a:prstGeom prst="rect">
            <a:avLst/>
          </a:prstGeom>
        </p:spPr>
        <p:txBody>
          <a:bodyPr wrap="square">
            <a:spAutoFit/>
          </a:bodyPr>
          <a:lstStyle/>
          <a:p>
            <a:pPr lvl="1"/>
            <a:r>
              <a:rPr lang="en-US" sz="2200" dirty="0"/>
              <a:t>Example: suppose you wanted to create a dataset that only had the variables you were interested in.  Say your analysis only focused on the relationship between the city and highway miles per gallon variables conditional on the class of the car.</a:t>
            </a:r>
          </a:p>
        </p:txBody>
      </p:sp>
      <p:pic>
        <p:nvPicPr>
          <p:cNvPr id="6" name="Picture 5">
            <a:extLst>
              <a:ext uri="{FF2B5EF4-FFF2-40B4-BE49-F238E27FC236}">
                <a16:creationId xmlns:a16="http://schemas.microsoft.com/office/drawing/2014/main" id="{272E47DE-B980-904D-BA27-8CF85D01B8CA}"/>
              </a:ext>
            </a:extLst>
          </p:cNvPr>
          <p:cNvPicPr>
            <a:picLocks noChangeAspect="1"/>
          </p:cNvPicPr>
          <p:nvPr/>
        </p:nvPicPr>
        <p:blipFill>
          <a:blip r:embed="rId2"/>
          <a:stretch>
            <a:fillRect/>
          </a:stretch>
        </p:blipFill>
        <p:spPr>
          <a:xfrm>
            <a:off x="4800600" y="3140122"/>
            <a:ext cx="3429000" cy="3337152"/>
          </a:xfrm>
          <a:prstGeom prst="rect">
            <a:avLst/>
          </a:prstGeom>
        </p:spPr>
      </p:pic>
    </p:spTree>
    <p:extLst>
      <p:ext uri="{BB962C8B-B14F-4D97-AF65-F5344CB8AC3E}">
        <p14:creationId xmlns:p14="http://schemas.microsoft.com/office/powerpoint/2010/main" val="3179679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E99B-9AE2-E240-A5D5-C7D3EEFD30FD}"/>
              </a:ext>
            </a:extLst>
          </p:cNvPr>
          <p:cNvSpPr>
            <a:spLocks noGrp="1"/>
          </p:cNvSpPr>
          <p:nvPr>
            <p:ph type="title"/>
          </p:nvPr>
        </p:nvSpPr>
        <p:spPr/>
        <p:txBody>
          <a:bodyPr/>
          <a:lstStyle/>
          <a:p>
            <a:r>
              <a:rPr lang="en-US" dirty="0"/>
              <a:t>FIFA Dataset</a:t>
            </a:r>
          </a:p>
        </p:txBody>
      </p:sp>
      <p:sp>
        <p:nvSpPr>
          <p:cNvPr id="3" name="Content Placeholder 2">
            <a:extLst>
              <a:ext uri="{FF2B5EF4-FFF2-40B4-BE49-F238E27FC236}">
                <a16:creationId xmlns:a16="http://schemas.microsoft.com/office/drawing/2014/main" id="{1DB13FDF-3F89-734F-BBD5-276D43BADBED}"/>
              </a:ext>
            </a:extLst>
          </p:cNvPr>
          <p:cNvSpPr>
            <a:spLocks noGrp="1"/>
          </p:cNvSpPr>
          <p:nvPr>
            <p:ph idx="1"/>
          </p:nvPr>
        </p:nvSpPr>
        <p:spPr>
          <a:xfrm>
            <a:off x="0" y="1371600"/>
            <a:ext cx="9144000" cy="1219200"/>
          </a:xfrm>
        </p:spPr>
        <p:txBody>
          <a:bodyPr/>
          <a:lstStyle/>
          <a:p>
            <a:r>
              <a:rPr lang="en-US" sz="2400" dirty="0"/>
              <a:t>Introducing the Football/Soccer </a:t>
            </a:r>
            <a:r>
              <a:rPr lang="en-US" sz="2400" dirty="0" err="1"/>
              <a:t>Fifa</a:t>
            </a:r>
            <a:r>
              <a:rPr lang="en-US" sz="2400" dirty="0"/>
              <a:t> Player dataset: </a:t>
            </a:r>
            <a:r>
              <a:rPr lang="en-US" sz="2400" dirty="0" err="1"/>
              <a:t>FifaPlayers.csv</a:t>
            </a:r>
            <a:r>
              <a:rPr lang="en-US" sz="2400" dirty="0"/>
              <a:t>.</a:t>
            </a:r>
          </a:p>
          <a:p>
            <a:pPr lvl="1"/>
            <a:r>
              <a:rPr lang="en-US" sz="2000" dirty="0"/>
              <a:t>18,207 Players</a:t>
            </a:r>
          </a:p>
          <a:p>
            <a:pPr lvl="1"/>
            <a:r>
              <a:rPr lang="en-US" sz="2000" dirty="0"/>
              <a:t>89 Features / Attributes</a:t>
            </a:r>
          </a:p>
        </p:txBody>
      </p:sp>
      <p:pic>
        <p:nvPicPr>
          <p:cNvPr id="4" name="Picture 3">
            <a:extLst>
              <a:ext uri="{FF2B5EF4-FFF2-40B4-BE49-F238E27FC236}">
                <a16:creationId xmlns:a16="http://schemas.microsoft.com/office/drawing/2014/main" id="{407F796C-671C-FC46-9D6D-D7AAC275711D}"/>
              </a:ext>
            </a:extLst>
          </p:cNvPr>
          <p:cNvPicPr>
            <a:picLocks noChangeAspect="1"/>
          </p:cNvPicPr>
          <p:nvPr/>
        </p:nvPicPr>
        <p:blipFill>
          <a:blip r:embed="rId2"/>
          <a:stretch>
            <a:fillRect/>
          </a:stretch>
        </p:blipFill>
        <p:spPr>
          <a:xfrm>
            <a:off x="1066800" y="2971800"/>
            <a:ext cx="7013292" cy="3501534"/>
          </a:xfrm>
          <a:prstGeom prst="rect">
            <a:avLst/>
          </a:prstGeom>
        </p:spPr>
      </p:pic>
      <p:sp>
        <p:nvSpPr>
          <p:cNvPr id="7" name="Rectangle 6">
            <a:extLst>
              <a:ext uri="{FF2B5EF4-FFF2-40B4-BE49-F238E27FC236}">
                <a16:creationId xmlns:a16="http://schemas.microsoft.com/office/drawing/2014/main" id="{7376BB16-5E00-3949-8133-50B79666C141}"/>
              </a:ext>
            </a:extLst>
          </p:cNvPr>
          <p:cNvSpPr/>
          <p:nvPr/>
        </p:nvSpPr>
        <p:spPr>
          <a:xfrm>
            <a:off x="2438400" y="6477000"/>
            <a:ext cx="6019800" cy="307777"/>
          </a:xfrm>
          <a:prstGeom prst="rect">
            <a:avLst/>
          </a:prstGeom>
        </p:spPr>
        <p:txBody>
          <a:bodyPr wrap="square">
            <a:spAutoFit/>
          </a:bodyPr>
          <a:lstStyle/>
          <a:p>
            <a:r>
              <a:rPr lang="en-US" sz="1400" dirty="0"/>
              <a:t>https://</a:t>
            </a:r>
            <a:r>
              <a:rPr lang="en-US" sz="1400" dirty="0" err="1"/>
              <a:t>www.guidetofootball.com</a:t>
            </a:r>
            <a:r>
              <a:rPr lang="en-US" sz="1400" dirty="0"/>
              <a:t>/tactics/playing-positions</a:t>
            </a:r>
          </a:p>
        </p:txBody>
      </p:sp>
    </p:spTree>
    <p:extLst>
      <p:ext uri="{BB962C8B-B14F-4D97-AF65-F5344CB8AC3E}">
        <p14:creationId xmlns:p14="http://schemas.microsoft.com/office/powerpoint/2010/main" val="2254988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E99B-9AE2-E240-A5D5-C7D3EEFD30FD}"/>
              </a:ext>
            </a:extLst>
          </p:cNvPr>
          <p:cNvSpPr>
            <a:spLocks noGrp="1"/>
          </p:cNvSpPr>
          <p:nvPr>
            <p:ph type="title"/>
          </p:nvPr>
        </p:nvSpPr>
        <p:spPr/>
        <p:txBody>
          <a:bodyPr/>
          <a:lstStyle/>
          <a:p>
            <a:r>
              <a:rPr lang="en-US" dirty="0"/>
              <a:t>FIFA Dataset</a:t>
            </a:r>
          </a:p>
        </p:txBody>
      </p:sp>
      <p:sp>
        <p:nvSpPr>
          <p:cNvPr id="3" name="Content Placeholder 2">
            <a:extLst>
              <a:ext uri="{FF2B5EF4-FFF2-40B4-BE49-F238E27FC236}">
                <a16:creationId xmlns:a16="http://schemas.microsoft.com/office/drawing/2014/main" id="{1DB13FDF-3F89-734F-BBD5-276D43BADBED}"/>
              </a:ext>
            </a:extLst>
          </p:cNvPr>
          <p:cNvSpPr>
            <a:spLocks noGrp="1"/>
          </p:cNvSpPr>
          <p:nvPr>
            <p:ph idx="1"/>
          </p:nvPr>
        </p:nvSpPr>
        <p:spPr>
          <a:xfrm>
            <a:off x="0" y="1447800"/>
            <a:ext cx="9144000" cy="1219200"/>
          </a:xfrm>
        </p:spPr>
        <p:txBody>
          <a:bodyPr/>
          <a:lstStyle/>
          <a:p>
            <a:r>
              <a:rPr lang="en-US" sz="2200" dirty="0"/>
              <a:t>Your goal is to analyze the relationship between the player’s rating of his ability to score (Finishing), and his ball control rating (</a:t>
            </a:r>
            <a:r>
              <a:rPr lang="en-US" sz="2200" dirty="0" err="1"/>
              <a:t>BallControl</a:t>
            </a:r>
            <a:r>
              <a:rPr lang="en-US" sz="2200" dirty="0"/>
              <a:t>) and his shot power rating (</a:t>
            </a:r>
            <a:r>
              <a:rPr lang="en-US" sz="2200" dirty="0" err="1"/>
              <a:t>ShotPower</a:t>
            </a:r>
            <a:r>
              <a:rPr lang="en-US" sz="2200" dirty="0"/>
              <a:t>).  </a:t>
            </a:r>
          </a:p>
        </p:txBody>
      </p:sp>
      <p:sp>
        <p:nvSpPr>
          <p:cNvPr id="7" name="Rectangle 6">
            <a:extLst>
              <a:ext uri="{FF2B5EF4-FFF2-40B4-BE49-F238E27FC236}">
                <a16:creationId xmlns:a16="http://schemas.microsoft.com/office/drawing/2014/main" id="{A36C879E-E8B1-9343-AF5F-3680B2CC3710}"/>
              </a:ext>
            </a:extLst>
          </p:cNvPr>
          <p:cNvSpPr/>
          <p:nvPr/>
        </p:nvSpPr>
        <p:spPr>
          <a:xfrm>
            <a:off x="76200" y="3733800"/>
            <a:ext cx="4572000" cy="738664"/>
          </a:xfrm>
          <a:prstGeom prst="rect">
            <a:avLst/>
          </a:prstGeom>
        </p:spPr>
        <p:txBody>
          <a:bodyPr>
            <a:spAutoFit/>
          </a:bodyPr>
          <a:lstStyle/>
          <a:p>
            <a:r>
              <a:rPr lang="en-US" sz="1400" dirty="0" err="1"/>
              <a:t>fifa</a:t>
            </a:r>
            <a:r>
              <a:rPr lang="en-US" sz="1400" dirty="0"/>
              <a:t> %&gt;% </a:t>
            </a:r>
          </a:p>
          <a:p>
            <a:r>
              <a:rPr lang="en-US" sz="1400" dirty="0"/>
              <a:t>select(Finishing, </a:t>
            </a:r>
            <a:r>
              <a:rPr lang="en-US" sz="1400" dirty="0" err="1"/>
              <a:t>BallControl</a:t>
            </a:r>
            <a:r>
              <a:rPr lang="en-US" sz="1400" dirty="0"/>
              <a:t>, </a:t>
            </a:r>
            <a:r>
              <a:rPr lang="en-US" sz="1400" dirty="0" err="1"/>
              <a:t>ShotPower</a:t>
            </a:r>
            <a:r>
              <a:rPr lang="en-US" sz="1400" dirty="0"/>
              <a:t>) %&gt;% </a:t>
            </a:r>
            <a:r>
              <a:rPr lang="en-US" sz="1400" dirty="0" err="1"/>
              <a:t>ggpairs</a:t>
            </a:r>
            <a:r>
              <a:rPr lang="en-US" sz="1400" dirty="0"/>
              <a:t>()</a:t>
            </a:r>
          </a:p>
        </p:txBody>
      </p:sp>
      <p:pic>
        <p:nvPicPr>
          <p:cNvPr id="4" name="Picture 3">
            <a:extLst>
              <a:ext uri="{FF2B5EF4-FFF2-40B4-BE49-F238E27FC236}">
                <a16:creationId xmlns:a16="http://schemas.microsoft.com/office/drawing/2014/main" id="{0527D1F5-3622-9D4D-BEFD-92CDA6C1360F}"/>
              </a:ext>
            </a:extLst>
          </p:cNvPr>
          <p:cNvPicPr>
            <a:picLocks noChangeAspect="1"/>
          </p:cNvPicPr>
          <p:nvPr/>
        </p:nvPicPr>
        <p:blipFill>
          <a:blip r:embed="rId2"/>
          <a:stretch>
            <a:fillRect/>
          </a:stretch>
        </p:blipFill>
        <p:spPr>
          <a:xfrm>
            <a:off x="4038600" y="2590800"/>
            <a:ext cx="4851400" cy="4089400"/>
          </a:xfrm>
          <a:prstGeom prst="rect">
            <a:avLst/>
          </a:prstGeom>
        </p:spPr>
      </p:pic>
    </p:spTree>
    <p:extLst>
      <p:ext uri="{BB962C8B-B14F-4D97-AF65-F5344CB8AC3E}">
        <p14:creationId xmlns:p14="http://schemas.microsoft.com/office/powerpoint/2010/main" val="2290263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E99B-9AE2-E240-A5D5-C7D3EEFD30FD}"/>
              </a:ext>
            </a:extLst>
          </p:cNvPr>
          <p:cNvSpPr>
            <a:spLocks noGrp="1"/>
          </p:cNvSpPr>
          <p:nvPr>
            <p:ph type="title"/>
          </p:nvPr>
        </p:nvSpPr>
        <p:spPr/>
        <p:txBody>
          <a:bodyPr/>
          <a:lstStyle/>
          <a:p>
            <a:r>
              <a:rPr lang="en-US" dirty="0"/>
              <a:t>FIFA Dataset</a:t>
            </a:r>
          </a:p>
        </p:txBody>
      </p:sp>
      <p:sp>
        <p:nvSpPr>
          <p:cNvPr id="3" name="Content Placeholder 2">
            <a:extLst>
              <a:ext uri="{FF2B5EF4-FFF2-40B4-BE49-F238E27FC236}">
                <a16:creationId xmlns:a16="http://schemas.microsoft.com/office/drawing/2014/main" id="{1DB13FDF-3F89-734F-BBD5-276D43BADBED}"/>
              </a:ext>
            </a:extLst>
          </p:cNvPr>
          <p:cNvSpPr>
            <a:spLocks noGrp="1"/>
          </p:cNvSpPr>
          <p:nvPr>
            <p:ph idx="1"/>
          </p:nvPr>
        </p:nvSpPr>
        <p:spPr>
          <a:xfrm>
            <a:off x="0" y="1447800"/>
            <a:ext cx="8991600" cy="1219200"/>
          </a:xfrm>
        </p:spPr>
        <p:txBody>
          <a:bodyPr/>
          <a:lstStyle/>
          <a:p>
            <a:r>
              <a:rPr lang="en-US" sz="2200" dirty="0"/>
              <a:t>Now your goal is to analyze the relationship between the player’s rating of his ability to score (Finishing), and his ball control rating (</a:t>
            </a:r>
            <a:r>
              <a:rPr lang="en-US" sz="2200" dirty="0" err="1"/>
              <a:t>BallControl</a:t>
            </a:r>
            <a:r>
              <a:rPr lang="en-US" sz="2200" dirty="0"/>
              <a:t>) and his shot power rating (</a:t>
            </a:r>
            <a:r>
              <a:rPr lang="en-US" sz="2200" dirty="0" err="1"/>
              <a:t>ShotPower</a:t>
            </a:r>
            <a:r>
              <a:rPr lang="en-US" sz="2200" dirty="0"/>
              <a:t>) conditional on the athlete's preferred foot (</a:t>
            </a:r>
            <a:r>
              <a:rPr lang="en-US" sz="2200" dirty="0" err="1"/>
              <a:t>Preferred.Foot</a:t>
            </a:r>
            <a:r>
              <a:rPr lang="en-US" sz="2200" dirty="0"/>
              <a:t>).  </a:t>
            </a:r>
          </a:p>
        </p:txBody>
      </p:sp>
      <p:sp>
        <p:nvSpPr>
          <p:cNvPr id="5" name="Rectangle 4">
            <a:extLst>
              <a:ext uri="{FF2B5EF4-FFF2-40B4-BE49-F238E27FC236}">
                <a16:creationId xmlns:a16="http://schemas.microsoft.com/office/drawing/2014/main" id="{79FE1809-1959-CE46-9F37-73BDD8ABBCB0}"/>
              </a:ext>
            </a:extLst>
          </p:cNvPr>
          <p:cNvSpPr/>
          <p:nvPr/>
        </p:nvSpPr>
        <p:spPr>
          <a:xfrm>
            <a:off x="228600" y="3657600"/>
            <a:ext cx="4572000" cy="830997"/>
          </a:xfrm>
          <a:prstGeom prst="rect">
            <a:avLst/>
          </a:prstGeom>
        </p:spPr>
        <p:txBody>
          <a:bodyPr>
            <a:spAutoFit/>
          </a:bodyPr>
          <a:lstStyle/>
          <a:p>
            <a:r>
              <a:rPr lang="en-US" sz="1200" dirty="0" err="1"/>
              <a:t>fifa</a:t>
            </a:r>
            <a:r>
              <a:rPr lang="en-US" sz="1200" dirty="0"/>
              <a:t> %&gt;% </a:t>
            </a:r>
          </a:p>
          <a:p>
            <a:r>
              <a:rPr lang="en-US" sz="1200" dirty="0"/>
              <a:t>filter(</a:t>
            </a:r>
            <a:r>
              <a:rPr lang="en-US" sz="1200" dirty="0" err="1"/>
              <a:t>Preferred.Foot</a:t>
            </a:r>
            <a:r>
              <a:rPr lang="en-US" sz="1200" dirty="0"/>
              <a:t> == "Right" | </a:t>
            </a:r>
            <a:r>
              <a:rPr lang="en-US" sz="1200" dirty="0" err="1"/>
              <a:t>Preferred.Foot</a:t>
            </a:r>
            <a:r>
              <a:rPr lang="en-US" sz="1200" dirty="0"/>
              <a:t> == "Left") %&gt;% </a:t>
            </a:r>
          </a:p>
          <a:p>
            <a:r>
              <a:rPr lang="en-US" sz="1200" dirty="0"/>
              <a:t>select(Finishing, </a:t>
            </a:r>
            <a:r>
              <a:rPr lang="en-US" sz="1200" dirty="0" err="1"/>
              <a:t>BallControl</a:t>
            </a:r>
            <a:r>
              <a:rPr lang="en-US" sz="1200" dirty="0"/>
              <a:t>, </a:t>
            </a:r>
            <a:r>
              <a:rPr lang="en-US" sz="1200" dirty="0" err="1"/>
              <a:t>ShotPower</a:t>
            </a:r>
            <a:r>
              <a:rPr lang="en-US" sz="1200" dirty="0"/>
              <a:t>, </a:t>
            </a:r>
            <a:r>
              <a:rPr lang="en-US" sz="1200" dirty="0" err="1"/>
              <a:t>Preferred.Foot</a:t>
            </a:r>
            <a:r>
              <a:rPr lang="en-US" sz="1200" dirty="0"/>
              <a:t>) %&gt;% </a:t>
            </a:r>
            <a:r>
              <a:rPr lang="en-US" sz="1200" dirty="0" err="1"/>
              <a:t>ggpairs</a:t>
            </a:r>
            <a:r>
              <a:rPr lang="en-US" sz="1200" dirty="0"/>
              <a:t>(</a:t>
            </a:r>
            <a:r>
              <a:rPr lang="en-US" sz="1200" dirty="0" err="1"/>
              <a:t>aes</a:t>
            </a:r>
            <a:r>
              <a:rPr lang="en-US" sz="1200" dirty="0"/>
              <a:t>(color = </a:t>
            </a:r>
            <a:r>
              <a:rPr lang="en-US" sz="1200" dirty="0" err="1"/>
              <a:t>Preferred.Foot</a:t>
            </a:r>
            <a:r>
              <a:rPr lang="en-US" sz="1200" dirty="0"/>
              <a:t>))</a:t>
            </a:r>
          </a:p>
        </p:txBody>
      </p:sp>
      <p:pic>
        <p:nvPicPr>
          <p:cNvPr id="6" name="Picture 5">
            <a:extLst>
              <a:ext uri="{FF2B5EF4-FFF2-40B4-BE49-F238E27FC236}">
                <a16:creationId xmlns:a16="http://schemas.microsoft.com/office/drawing/2014/main" id="{73ECE421-86D7-694C-AC15-C1B2AB8A7E57}"/>
              </a:ext>
            </a:extLst>
          </p:cNvPr>
          <p:cNvPicPr>
            <a:picLocks noChangeAspect="1"/>
          </p:cNvPicPr>
          <p:nvPr/>
        </p:nvPicPr>
        <p:blipFill>
          <a:blip r:embed="rId2"/>
          <a:stretch>
            <a:fillRect/>
          </a:stretch>
        </p:blipFill>
        <p:spPr>
          <a:xfrm>
            <a:off x="4724400" y="2971800"/>
            <a:ext cx="4197439" cy="3538155"/>
          </a:xfrm>
          <a:prstGeom prst="rect">
            <a:avLst/>
          </a:prstGeom>
        </p:spPr>
      </p:pic>
    </p:spTree>
    <p:extLst>
      <p:ext uri="{BB962C8B-B14F-4D97-AF65-F5344CB8AC3E}">
        <p14:creationId xmlns:p14="http://schemas.microsoft.com/office/powerpoint/2010/main" val="372788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E99B-9AE2-E240-A5D5-C7D3EEFD30FD}"/>
              </a:ext>
            </a:extLst>
          </p:cNvPr>
          <p:cNvSpPr>
            <a:spLocks noGrp="1"/>
          </p:cNvSpPr>
          <p:nvPr>
            <p:ph type="title"/>
          </p:nvPr>
        </p:nvSpPr>
        <p:spPr/>
        <p:txBody>
          <a:bodyPr/>
          <a:lstStyle/>
          <a:p>
            <a:r>
              <a:rPr lang="en-US" dirty="0"/>
              <a:t>nycflight13</a:t>
            </a:r>
          </a:p>
        </p:txBody>
      </p:sp>
      <p:sp>
        <p:nvSpPr>
          <p:cNvPr id="3" name="Content Placeholder 2">
            <a:extLst>
              <a:ext uri="{FF2B5EF4-FFF2-40B4-BE49-F238E27FC236}">
                <a16:creationId xmlns:a16="http://schemas.microsoft.com/office/drawing/2014/main" id="{1DB13FDF-3F89-734F-BBD5-276D43BADBED}"/>
              </a:ext>
            </a:extLst>
          </p:cNvPr>
          <p:cNvSpPr>
            <a:spLocks noGrp="1"/>
          </p:cNvSpPr>
          <p:nvPr>
            <p:ph idx="1"/>
          </p:nvPr>
        </p:nvSpPr>
        <p:spPr>
          <a:xfrm>
            <a:off x="304800" y="1447800"/>
            <a:ext cx="8686800" cy="2286000"/>
          </a:xfrm>
        </p:spPr>
        <p:txBody>
          <a:bodyPr/>
          <a:lstStyle/>
          <a:p>
            <a:pPr marL="0" indent="0">
              <a:buNone/>
            </a:pPr>
            <a:r>
              <a:rPr lang="en-US" sz="2400" dirty="0" err="1"/>
              <a:t>install.packages</a:t>
            </a:r>
            <a:r>
              <a:rPr lang="en-US" sz="2400" dirty="0"/>
              <a:t>("nycflights13")</a:t>
            </a:r>
          </a:p>
          <a:p>
            <a:pPr marL="0" indent="0">
              <a:buNone/>
            </a:pPr>
            <a:r>
              <a:rPr lang="en-US" sz="2400" dirty="0"/>
              <a:t>336,776 flights that departed from NYC in 2013</a:t>
            </a:r>
          </a:p>
          <a:p>
            <a:pPr marL="0" indent="0">
              <a:buNone/>
            </a:pPr>
            <a:r>
              <a:rPr lang="en-US" sz="2400" dirty="0"/>
              <a:t>From US Bureau of Transportation Statistics</a:t>
            </a:r>
          </a:p>
          <a:p>
            <a:pPr marL="0" indent="0">
              <a:buNone/>
            </a:pPr>
            <a:r>
              <a:rPr lang="en-US" sz="2400" dirty="0"/>
              <a:t>	</a:t>
            </a:r>
            <a:r>
              <a:rPr lang="en-US" sz="2400" dirty="0">
                <a:hlinkClick r:id="rId2"/>
              </a:rPr>
              <a:t>http://bit.ly/trans/stats</a:t>
            </a:r>
            <a:endParaRPr lang="en-US" sz="2400" dirty="0"/>
          </a:p>
          <a:p>
            <a:pPr marL="0" indent="0">
              <a:buNone/>
            </a:pPr>
            <a:r>
              <a:rPr lang="en-US" sz="2400" dirty="0"/>
              <a:t>?flights</a:t>
            </a:r>
          </a:p>
          <a:p>
            <a:pPr marL="0" indent="0">
              <a:buNone/>
            </a:pPr>
            <a:endParaRPr lang="en-US" dirty="0"/>
          </a:p>
        </p:txBody>
      </p:sp>
      <p:pic>
        <p:nvPicPr>
          <p:cNvPr id="4" name="Picture 3">
            <a:extLst>
              <a:ext uri="{FF2B5EF4-FFF2-40B4-BE49-F238E27FC236}">
                <a16:creationId xmlns:a16="http://schemas.microsoft.com/office/drawing/2014/main" id="{92933219-DA83-E04D-8D6C-DB6852B37418}"/>
              </a:ext>
            </a:extLst>
          </p:cNvPr>
          <p:cNvPicPr>
            <a:picLocks noChangeAspect="1"/>
          </p:cNvPicPr>
          <p:nvPr/>
        </p:nvPicPr>
        <p:blipFill>
          <a:blip r:embed="rId3"/>
          <a:stretch>
            <a:fillRect/>
          </a:stretch>
        </p:blipFill>
        <p:spPr>
          <a:xfrm>
            <a:off x="914400" y="3810000"/>
            <a:ext cx="7315200" cy="2665379"/>
          </a:xfrm>
          <a:prstGeom prst="rect">
            <a:avLst/>
          </a:prstGeom>
        </p:spPr>
      </p:pic>
    </p:spTree>
    <p:extLst>
      <p:ext uri="{BB962C8B-B14F-4D97-AF65-F5344CB8AC3E}">
        <p14:creationId xmlns:p14="http://schemas.microsoft.com/office/powerpoint/2010/main" val="1550205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413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458200" cy="900546"/>
          </a:xfrm>
        </p:spPr>
        <p:txBody>
          <a:bodyPr/>
          <a:lstStyle/>
          <a:p>
            <a:r>
              <a:rPr lang="en-US" dirty="0"/>
              <a:t>Feature Creation | mutate()</a:t>
            </a:r>
          </a:p>
        </p:txBody>
      </p:sp>
      <p:sp>
        <p:nvSpPr>
          <p:cNvPr id="4" name="Subtitle 3"/>
          <p:cNvSpPr>
            <a:spLocks noGrp="1"/>
          </p:cNvSpPr>
          <p:nvPr>
            <p:ph type="subTitle" idx="1"/>
          </p:nvPr>
        </p:nvSpPr>
        <p:spPr>
          <a:xfrm>
            <a:off x="381000" y="2895600"/>
            <a:ext cx="8534400" cy="1752600"/>
          </a:xfrm>
        </p:spPr>
        <p:txBody>
          <a:bodyPr/>
          <a:lstStyle/>
          <a:p>
            <a:endParaRPr lang="en-IN" dirty="0"/>
          </a:p>
        </p:txBody>
      </p:sp>
    </p:spTree>
    <p:extLst>
      <p:ext uri="{BB962C8B-B14F-4D97-AF65-F5344CB8AC3E}">
        <p14:creationId xmlns:p14="http://schemas.microsoft.com/office/powerpoint/2010/main" val="1939466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E99B-9AE2-E240-A5D5-C7D3EEFD30FD}"/>
              </a:ext>
            </a:extLst>
          </p:cNvPr>
          <p:cNvSpPr>
            <a:spLocks noGrp="1"/>
          </p:cNvSpPr>
          <p:nvPr>
            <p:ph type="title"/>
          </p:nvPr>
        </p:nvSpPr>
        <p:spPr/>
        <p:txBody>
          <a:bodyPr/>
          <a:lstStyle/>
          <a:p>
            <a:r>
              <a:rPr lang="en-US" dirty="0"/>
              <a:t>mutate()</a:t>
            </a:r>
          </a:p>
        </p:txBody>
      </p:sp>
      <p:sp>
        <p:nvSpPr>
          <p:cNvPr id="3" name="Content Placeholder 2">
            <a:extLst>
              <a:ext uri="{FF2B5EF4-FFF2-40B4-BE49-F238E27FC236}">
                <a16:creationId xmlns:a16="http://schemas.microsoft.com/office/drawing/2014/main" id="{1DB13FDF-3F89-734F-BBD5-276D43BADBED}"/>
              </a:ext>
            </a:extLst>
          </p:cNvPr>
          <p:cNvSpPr>
            <a:spLocks noGrp="1"/>
          </p:cNvSpPr>
          <p:nvPr>
            <p:ph idx="1"/>
          </p:nvPr>
        </p:nvSpPr>
        <p:spPr>
          <a:xfrm>
            <a:off x="304800" y="1447800"/>
            <a:ext cx="8686800" cy="609600"/>
          </a:xfrm>
        </p:spPr>
        <p:txBody>
          <a:bodyPr/>
          <a:lstStyle/>
          <a:p>
            <a:pPr marL="0" indent="0">
              <a:buNone/>
            </a:pPr>
            <a:r>
              <a:rPr lang="en-US" dirty="0"/>
              <a:t>Create new variables with mutate().</a:t>
            </a:r>
          </a:p>
          <a:p>
            <a:pPr marL="0" indent="0">
              <a:buNone/>
            </a:pPr>
            <a:r>
              <a:rPr lang="en-US" dirty="0"/>
              <a:t>	</a:t>
            </a:r>
            <a:r>
              <a:rPr lang="en-US" sz="2400" dirty="0"/>
              <a:t>Assume we would like to look at the relationship between the difference in highway and city mpg and the displacement.</a:t>
            </a:r>
            <a:endParaRPr lang="en-US" dirty="0"/>
          </a:p>
        </p:txBody>
      </p:sp>
      <p:sp>
        <p:nvSpPr>
          <p:cNvPr id="5" name="Rectangle 4">
            <a:extLst>
              <a:ext uri="{FF2B5EF4-FFF2-40B4-BE49-F238E27FC236}">
                <a16:creationId xmlns:a16="http://schemas.microsoft.com/office/drawing/2014/main" id="{97152886-1E0A-8D4A-84DC-20E81E0DCD7C}"/>
              </a:ext>
            </a:extLst>
          </p:cNvPr>
          <p:cNvSpPr/>
          <p:nvPr/>
        </p:nvSpPr>
        <p:spPr>
          <a:xfrm>
            <a:off x="1768162" y="3581400"/>
            <a:ext cx="5562600" cy="369332"/>
          </a:xfrm>
          <a:prstGeom prst="rect">
            <a:avLst/>
          </a:prstGeom>
        </p:spPr>
        <p:txBody>
          <a:bodyPr wrap="square">
            <a:spAutoFit/>
          </a:bodyPr>
          <a:lstStyle/>
          <a:p>
            <a:r>
              <a:rPr lang="en-US" dirty="0" err="1"/>
              <a:t>mpgDiff</a:t>
            </a:r>
            <a:r>
              <a:rPr lang="en-US" dirty="0"/>
              <a:t> = mpg %&gt;% mutate(</a:t>
            </a:r>
            <a:r>
              <a:rPr lang="en-US" dirty="0" err="1"/>
              <a:t>diffHC</a:t>
            </a:r>
            <a:r>
              <a:rPr lang="en-US" dirty="0"/>
              <a:t> = </a:t>
            </a:r>
            <a:r>
              <a:rPr lang="en-US" dirty="0" err="1"/>
              <a:t>hwy</a:t>
            </a:r>
            <a:r>
              <a:rPr lang="en-US" dirty="0"/>
              <a:t> - </a:t>
            </a:r>
            <a:r>
              <a:rPr lang="en-US" dirty="0" err="1"/>
              <a:t>cty</a:t>
            </a:r>
            <a:r>
              <a:rPr lang="en-US" dirty="0"/>
              <a:t>)</a:t>
            </a:r>
          </a:p>
        </p:txBody>
      </p:sp>
      <p:pic>
        <p:nvPicPr>
          <p:cNvPr id="6" name="Picture 5">
            <a:extLst>
              <a:ext uri="{FF2B5EF4-FFF2-40B4-BE49-F238E27FC236}">
                <a16:creationId xmlns:a16="http://schemas.microsoft.com/office/drawing/2014/main" id="{14941EE1-275F-D441-B79D-4CB63AF49433}"/>
              </a:ext>
            </a:extLst>
          </p:cNvPr>
          <p:cNvPicPr>
            <a:picLocks noChangeAspect="1"/>
          </p:cNvPicPr>
          <p:nvPr/>
        </p:nvPicPr>
        <p:blipFill>
          <a:blip r:embed="rId2"/>
          <a:stretch>
            <a:fillRect/>
          </a:stretch>
        </p:blipFill>
        <p:spPr>
          <a:xfrm>
            <a:off x="1295400" y="4114800"/>
            <a:ext cx="6515100" cy="2450203"/>
          </a:xfrm>
          <a:prstGeom prst="rect">
            <a:avLst/>
          </a:prstGeom>
        </p:spPr>
      </p:pic>
    </p:spTree>
    <p:extLst>
      <p:ext uri="{BB962C8B-B14F-4D97-AF65-F5344CB8AC3E}">
        <p14:creationId xmlns:p14="http://schemas.microsoft.com/office/powerpoint/2010/main" val="2827670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E99B-9AE2-E240-A5D5-C7D3EEFD30FD}"/>
              </a:ext>
            </a:extLst>
          </p:cNvPr>
          <p:cNvSpPr>
            <a:spLocks noGrp="1"/>
          </p:cNvSpPr>
          <p:nvPr>
            <p:ph type="title"/>
          </p:nvPr>
        </p:nvSpPr>
        <p:spPr/>
        <p:txBody>
          <a:bodyPr/>
          <a:lstStyle/>
          <a:p>
            <a:r>
              <a:rPr lang="en-US" dirty="0"/>
              <a:t>mutate()</a:t>
            </a:r>
          </a:p>
        </p:txBody>
      </p:sp>
      <p:sp>
        <p:nvSpPr>
          <p:cNvPr id="3" name="Content Placeholder 2">
            <a:extLst>
              <a:ext uri="{FF2B5EF4-FFF2-40B4-BE49-F238E27FC236}">
                <a16:creationId xmlns:a16="http://schemas.microsoft.com/office/drawing/2014/main" id="{1DB13FDF-3F89-734F-BBD5-276D43BADBED}"/>
              </a:ext>
            </a:extLst>
          </p:cNvPr>
          <p:cNvSpPr>
            <a:spLocks noGrp="1"/>
          </p:cNvSpPr>
          <p:nvPr>
            <p:ph idx="1"/>
          </p:nvPr>
        </p:nvSpPr>
        <p:spPr>
          <a:xfrm>
            <a:off x="304800" y="1447800"/>
            <a:ext cx="8686800" cy="609600"/>
          </a:xfrm>
        </p:spPr>
        <p:txBody>
          <a:bodyPr/>
          <a:lstStyle/>
          <a:p>
            <a:pPr marL="0" indent="0">
              <a:buNone/>
            </a:pPr>
            <a:r>
              <a:rPr lang="en-US" dirty="0"/>
              <a:t>Create new variables with mutate().</a:t>
            </a:r>
          </a:p>
          <a:p>
            <a:pPr marL="0" indent="0">
              <a:buNone/>
            </a:pPr>
            <a:r>
              <a:rPr lang="en-US" dirty="0"/>
              <a:t>	</a:t>
            </a:r>
            <a:r>
              <a:rPr lang="en-US" sz="2400" dirty="0"/>
              <a:t>Assume we would like to look at the relationship between the difference in highway and city mpg and the displacement.</a:t>
            </a:r>
            <a:endParaRPr lang="en-US" dirty="0"/>
          </a:p>
        </p:txBody>
      </p:sp>
      <p:sp>
        <p:nvSpPr>
          <p:cNvPr id="5" name="Rectangle 4">
            <a:extLst>
              <a:ext uri="{FF2B5EF4-FFF2-40B4-BE49-F238E27FC236}">
                <a16:creationId xmlns:a16="http://schemas.microsoft.com/office/drawing/2014/main" id="{97152886-1E0A-8D4A-84DC-20E81E0DCD7C}"/>
              </a:ext>
            </a:extLst>
          </p:cNvPr>
          <p:cNvSpPr/>
          <p:nvPr/>
        </p:nvSpPr>
        <p:spPr>
          <a:xfrm>
            <a:off x="304800" y="4114800"/>
            <a:ext cx="3794438" cy="1200329"/>
          </a:xfrm>
          <a:prstGeom prst="rect">
            <a:avLst/>
          </a:prstGeom>
        </p:spPr>
        <p:txBody>
          <a:bodyPr wrap="square">
            <a:spAutoFit/>
          </a:bodyPr>
          <a:lstStyle/>
          <a:p>
            <a:r>
              <a:rPr lang="en-US" dirty="0"/>
              <a:t>mpg %&gt;% </a:t>
            </a:r>
          </a:p>
          <a:p>
            <a:r>
              <a:rPr lang="en-US" dirty="0"/>
              <a:t>mutate(</a:t>
            </a:r>
            <a:r>
              <a:rPr lang="en-US" dirty="0" err="1"/>
              <a:t>diffHC</a:t>
            </a:r>
            <a:r>
              <a:rPr lang="en-US" dirty="0"/>
              <a:t> = </a:t>
            </a:r>
            <a:r>
              <a:rPr lang="en-US" dirty="0" err="1"/>
              <a:t>hwy</a:t>
            </a:r>
            <a:r>
              <a:rPr lang="en-US" dirty="0"/>
              <a:t> - </a:t>
            </a:r>
            <a:r>
              <a:rPr lang="en-US" dirty="0" err="1"/>
              <a:t>cty</a:t>
            </a:r>
            <a:r>
              <a:rPr lang="en-US" dirty="0"/>
              <a:t>) %&gt;%</a:t>
            </a:r>
          </a:p>
          <a:p>
            <a:r>
              <a:rPr lang="en-US" dirty="0" err="1"/>
              <a:t>ggplot</a:t>
            </a:r>
            <a:r>
              <a:rPr lang="en-US" dirty="0"/>
              <a:t>(</a:t>
            </a:r>
            <a:r>
              <a:rPr lang="en-US" dirty="0" err="1"/>
              <a:t>aes</a:t>
            </a:r>
            <a:r>
              <a:rPr lang="en-US" dirty="0"/>
              <a:t>(x = </a:t>
            </a:r>
            <a:r>
              <a:rPr lang="en-US" dirty="0" err="1"/>
              <a:t>displ</a:t>
            </a:r>
            <a:r>
              <a:rPr lang="en-US" dirty="0"/>
              <a:t>, y = </a:t>
            </a:r>
            <a:r>
              <a:rPr lang="en-US" dirty="0" err="1"/>
              <a:t>diffHC</a:t>
            </a:r>
            <a:r>
              <a:rPr lang="en-US" dirty="0"/>
              <a:t>)) +</a:t>
            </a:r>
          </a:p>
          <a:p>
            <a:r>
              <a:rPr lang="en-US" dirty="0" err="1"/>
              <a:t>geom_point</a:t>
            </a:r>
            <a:r>
              <a:rPr lang="en-US" dirty="0"/>
              <a:t>()</a:t>
            </a:r>
          </a:p>
        </p:txBody>
      </p:sp>
      <p:pic>
        <p:nvPicPr>
          <p:cNvPr id="4" name="Picture 3">
            <a:extLst>
              <a:ext uri="{FF2B5EF4-FFF2-40B4-BE49-F238E27FC236}">
                <a16:creationId xmlns:a16="http://schemas.microsoft.com/office/drawing/2014/main" id="{FEC10D45-FED2-E541-9728-3B1328D81152}"/>
              </a:ext>
            </a:extLst>
          </p:cNvPr>
          <p:cNvPicPr>
            <a:picLocks noChangeAspect="1"/>
          </p:cNvPicPr>
          <p:nvPr/>
        </p:nvPicPr>
        <p:blipFill>
          <a:blip r:embed="rId2"/>
          <a:stretch>
            <a:fillRect/>
          </a:stretch>
        </p:blipFill>
        <p:spPr>
          <a:xfrm>
            <a:off x="4495800" y="3200400"/>
            <a:ext cx="3886200" cy="3406936"/>
          </a:xfrm>
          <a:prstGeom prst="rect">
            <a:avLst/>
          </a:prstGeom>
        </p:spPr>
      </p:pic>
    </p:spTree>
    <p:extLst>
      <p:ext uri="{BB962C8B-B14F-4D97-AF65-F5344CB8AC3E}">
        <p14:creationId xmlns:p14="http://schemas.microsoft.com/office/powerpoint/2010/main" val="2973272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F6BB2-7B19-6F4E-87CF-89FE4702C7D0}"/>
              </a:ext>
            </a:extLst>
          </p:cNvPr>
          <p:cNvSpPr>
            <a:spLocks noGrp="1"/>
          </p:cNvSpPr>
          <p:nvPr>
            <p:ph type="title"/>
          </p:nvPr>
        </p:nvSpPr>
        <p:spPr/>
        <p:txBody>
          <a:bodyPr/>
          <a:lstStyle/>
          <a:p>
            <a:r>
              <a:rPr lang="en-US" dirty="0"/>
              <a:t>The Data Science Pipeline</a:t>
            </a:r>
          </a:p>
        </p:txBody>
      </p:sp>
      <p:pic>
        <p:nvPicPr>
          <p:cNvPr id="4" name="Picture 3">
            <a:extLst>
              <a:ext uri="{FF2B5EF4-FFF2-40B4-BE49-F238E27FC236}">
                <a16:creationId xmlns:a16="http://schemas.microsoft.com/office/drawing/2014/main" id="{43A84B57-A8BE-7E45-85D3-E0432F95BFC3}"/>
              </a:ext>
            </a:extLst>
          </p:cNvPr>
          <p:cNvPicPr>
            <a:picLocks noChangeAspect="1"/>
          </p:cNvPicPr>
          <p:nvPr/>
        </p:nvPicPr>
        <p:blipFill>
          <a:blip r:embed="rId2"/>
          <a:stretch>
            <a:fillRect/>
          </a:stretch>
        </p:blipFill>
        <p:spPr>
          <a:xfrm>
            <a:off x="1381125" y="2667000"/>
            <a:ext cx="6381750" cy="2349869"/>
          </a:xfrm>
          <a:prstGeom prst="rect">
            <a:avLst/>
          </a:prstGeom>
        </p:spPr>
      </p:pic>
      <p:sp>
        <p:nvSpPr>
          <p:cNvPr id="5" name="Rectangle 4">
            <a:extLst>
              <a:ext uri="{FF2B5EF4-FFF2-40B4-BE49-F238E27FC236}">
                <a16:creationId xmlns:a16="http://schemas.microsoft.com/office/drawing/2014/main" id="{91C07249-C720-B34B-89DD-40288CF59B0D}"/>
              </a:ext>
            </a:extLst>
          </p:cNvPr>
          <p:cNvSpPr/>
          <p:nvPr/>
        </p:nvSpPr>
        <p:spPr>
          <a:xfrm>
            <a:off x="3352800" y="3276600"/>
            <a:ext cx="1295400" cy="76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50573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E99B-9AE2-E240-A5D5-C7D3EEFD30FD}"/>
              </a:ext>
            </a:extLst>
          </p:cNvPr>
          <p:cNvSpPr>
            <a:spLocks noGrp="1"/>
          </p:cNvSpPr>
          <p:nvPr>
            <p:ph type="title"/>
          </p:nvPr>
        </p:nvSpPr>
        <p:spPr/>
        <p:txBody>
          <a:bodyPr/>
          <a:lstStyle/>
          <a:p>
            <a:r>
              <a:rPr lang="en-US" dirty="0"/>
              <a:t>mutate()</a:t>
            </a:r>
          </a:p>
        </p:txBody>
      </p:sp>
      <p:sp>
        <p:nvSpPr>
          <p:cNvPr id="3" name="Content Placeholder 2">
            <a:extLst>
              <a:ext uri="{FF2B5EF4-FFF2-40B4-BE49-F238E27FC236}">
                <a16:creationId xmlns:a16="http://schemas.microsoft.com/office/drawing/2014/main" id="{1DB13FDF-3F89-734F-BBD5-276D43BADBED}"/>
              </a:ext>
            </a:extLst>
          </p:cNvPr>
          <p:cNvSpPr>
            <a:spLocks noGrp="1"/>
          </p:cNvSpPr>
          <p:nvPr>
            <p:ph idx="1"/>
          </p:nvPr>
        </p:nvSpPr>
        <p:spPr>
          <a:xfrm>
            <a:off x="304800" y="1447800"/>
            <a:ext cx="8686800" cy="609600"/>
          </a:xfrm>
        </p:spPr>
        <p:txBody>
          <a:bodyPr/>
          <a:lstStyle/>
          <a:p>
            <a:pPr marL="0" indent="0">
              <a:buNone/>
            </a:pPr>
            <a:r>
              <a:rPr lang="en-US" dirty="0"/>
              <a:t>Create new variables with mutate().</a:t>
            </a:r>
          </a:p>
          <a:p>
            <a:pPr marL="0" indent="0">
              <a:buNone/>
            </a:pPr>
            <a:r>
              <a:rPr lang="en-US" dirty="0"/>
              <a:t>	</a:t>
            </a:r>
            <a:r>
              <a:rPr lang="en-US" sz="2400" dirty="0"/>
              <a:t>Assume we would like to look at the relationship between the difference in highway and city mpg and the displacement.</a:t>
            </a:r>
            <a:endParaRPr lang="en-US" dirty="0"/>
          </a:p>
        </p:txBody>
      </p:sp>
      <p:sp>
        <p:nvSpPr>
          <p:cNvPr id="5" name="Rectangle 4">
            <a:extLst>
              <a:ext uri="{FF2B5EF4-FFF2-40B4-BE49-F238E27FC236}">
                <a16:creationId xmlns:a16="http://schemas.microsoft.com/office/drawing/2014/main" id="{97152886-1E0A-8D4A-84DC-20E81E0DCD7C}"/>
              </a:ext>
            </a:extLst>
          </p:cNvPr>
          <p:cNvSpPr/>
          <p:nvPr/>
        </p:nvSpPr>
        <p:spPr>
          <a:xfrm>
            <a:off x="152400" y="3657600"/>
            <a:ext cx="4572000" cy="954107"/>
          </a:xfrm>
          <a:prstGeom prst="rect">
            <a:avLst/>
          </a:prstGeom>
        </p:spPr>
        <p:txBody>
          <a:bodyPr wrap="square">
            <a:spAutoFit/>
          </a:bodyPr>
          <a:lstStyle/>
          <a:p>
            <a:r>
              <a:rPr lang="en-US" sz="1400" dirty="0"/>
              <a:t>mpg %&gt;% </a:t>
            </a:r>
          </a:p>
          <a:p>
            <a:r>
              <a:rPr lang="en-US" sz="1400" dirty="0"/>
              <a:t>mutate(</a:t>
            </a:r>
            <a:r>
              <a:rPr lang="en-US" sz="1400" dirty="0" err="1"/>
              <a:t>diffHC</a:t>
            </a:r>
            <a:r>
              <a:rPr lang="en-US" sz="1400" dirty="0"/>
              <a:t> = </a:t>
            </a:r>
            <a:r>
              <a:rPr lang="en-US" sz="1400" dirty="0" err="1"/>
              <a:t>hwy</a:t>
            </a:r>
            <a:r>
              <a:rPr lang="en-US" sz="1400" dirty="0"/>
              <a:t> - </a:t>
            </a:r>
            <a:r>
              <a:rPr lang="en-US" sz="1400" dirty="0" err="1"/>
              <a:t>cty</a:t>
            </a:r>
            <a:r>
              <a:rPr lang="en-US" sz="1400" dirty="0"/>
              <a:t>) %&gt;%</a:t>
            </a:r>
          </a:p>
          <a:p>
            <a:r>
              <a:rPr lang="en-US" sz="1400" dirty="0" err="1"/>
              <a:t>ggplot</a:t>
            </a:r>
            <a:r>
              <a:rPr lang="en-US" sz="1400" dirty="0"/>
              <a:t>(</a:t>
            </a:r>
            <a:r>
              <a:rPr lang="en-US" sz="1400" dirty="0" err="1"/>
              <a:t>aes</a:t>
            </a:r>
            <a:r>
              <a:rPr lang="en-US" sz="1400" dirty="0"/>
              <a:t>(x = </a:t>
            </a:r>
            <a:r>
              <a:rPr lang="en-US" sz="1400" dirty="0" err="1"/>
              <a:t>displ</a:t>
            </a:r>
            <a:r>
              <a:rPr lang="en-US" sz="1400" dirty="0"/>
              <a:t>, y = </a:t>
            </a:r>
            <a:r>
              <a:rPr lang="en-US" sz="1400" dirty="0" err="1"/>
              <a:t>diffHC</a:t>
            </a:r>
            <a:r>
              <a:rPr lang="en-US" sz="1400" dirty="0"/>
              <a:t>, color = class)) +</a:t>
            </a:r>
          </a:p>
          <a:p>
            <a:r>
              <a:rPr lang="en-US" sz="1400" dirty="0" err="1"/>
              <a:t>geom_point</a:t>
            </a:r>
            <a:r>
              <a:rPr lang="en-US" sz="1400" dirty="0"/>
              <a:t>()</a:t>
            </a:r>
          </a:p>
        </p:txBody>
      </p:sp>
      <p:pic>
        <p:nvPicPr>
          <p:cNvPr id="6" name="Picture 5">
            <a:extLst>
              <a:ext uri="{FF2B5EF4-FFF2-40B4-BE49-F238E27FC236}">
                <a16:creationId xmlns:a16="http://schemas.microsoft.com/office/drawing/2014/main" id="{D27C5658-46B7-0648-8854-D2D9511855F1}"/>
              </a:ext>
            </a:extLst>
          </p:cNvPr>
          <p:cNvPicPr>
            <a:picLocks noChangeAspect="1"/>
          </p:cNvPicPr>
          <p:nvPr/>
        </p:nvPicPr>
        <p:blipFill>
          <a:blip r:embed="rId2"/>
          <a:stretch>
            <a:fillRect/>
          </a:stretch>
        </p:blipFill>
        <p:spPr>
          <a:xfrm>
            <a:off x="4114800" y="3048000"/>
            <a:ext cx="4724400" cy="3531146"/>
          </a:xfrm>
          <a:prstGeom prst="rect">
            <a:avLst/>
          </a:prstGeom>
        </p:spPr>
      </p:pic>
    </p:spTree>
    <p:extLst>
      <p:ext uri="{BB962C8B-B14F-4D97-AF65-F5344CB8AC3E}">
        <p14:creationId xmlns:p14="http://schemas.microsoft.com/office/powerpoint/2010/main" val="2935200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E99B-9AE2-E240-A5D5-C7D3EEFD30FD}"/>
              </a:ext>
            </a:extLst>
          </p:cNvPr>
          <p:cNvSpPr>
            <a:spLocks noGrp="1"/>
          </p:cNvSpPr>
          <p:nvPr>
            <p:ph type="title"/>
          </p:nvPr>
        </p:nvSpPr>
        <p:spPr/>
        <p:txBody>
          <a:bodyPr/>
          <a:lstStyle/>
          <a:p>
            <a:r>
              <a:rPr lang="en-US" dirty="0"/>
              <a:t>mutate()</a:t>
            </a:r>
          </a:p>
        </p:txBody>
      </p:sp>
      <p:sp>
        <p:nvSpPr>
          <p:cNvPr id="3" name="Content Placeholder 2">
            <a:extLst>
              <a:ext uri="{FF2B5EF4-FFF2-40B4-BE49-F238E27FC236}">
                <a16:creationId xmlns:a16="http://schemas.microsoft.com/office/drawing/2014/main" id="{1DB13FDF-3F89-734F-BBD5-276D43BADBED}"/>
              </a:ext>
            </a:extLst>
          </p:cNvPr>
          <p:cNvSpPr>
            <a:spLocks noGrp="1"/>
          </p:cNvSpPr>
          <p:nvPr>
            <p:ph idx="1"/>
          </p:nvPr>
        </p:nvSpPr>
        <p:spPr>
          <a:xfrm>
            <a:off x="304800" y="1447800"/>
            <a:ext cx="8686800" cy="609600"/>
          </a:xfrm>
        </p:spPr>
        <p:txBody>
          <a:bodyPr/>
          <a:lstStyle/>
          <a:p>
            <a:pPr marL="0" indent="0">
              <a:buNone/>
            </a:pPr>
            <a:r>
              <a:rPr lang="en-US" dirty="0"/>
              <a:t>Create new variables with mutate().</a:t>
            </a:r>
          </a:p>
          <a:p>
            <a:pPr marL="0" indent="0">
              <a:buNone/>
            </a:pPr>
            <a:r>
              <a:rPr lang="en-US" dirty="0"/>
              <a:t>	</a:t>
            </a:r>
            <a:r>
              <a:rPr lang="en-US" sz="2400" dirty="0"/>
              <a:t>Assume we would like to look at the relationship between the difference in highway and city mpg and the displacement.</a:t>
            </a:r>
            <a:endParaRPr lang="en-US" dirty="0"/>
          </a:p>
        </p:txBody>
      </p:sp>
      <p:sp>
        <p:nvSpPr>
          <p:cNvPr id="5" name="Rectangle 4">
            <a:extLst>
              <a:ext uri="{FF2B5EF4-FFF2-40B4-BE49-F238E27FC236}">
                <a16:creationId xmlns:a16="http://schemas.microsoft.com/office/drawing/2014/main" id="{97152886-1E0A-8D4A-84DC-20E81E0DCD7C}"/>
              </a:ext>
            </a:extLst>
          </p:cNvPr>
          <p:cNvSpPr/>
          <p:nvPr/>
        </p:nvSpPr>
        <p:spPr>
          <a:xfrm>
            <a:off x="76200" y="3810000"/>
            <a:ext cx="3810000" cy="892552"/>
          </a:xfrm>
          <a:prstGeom prst="rect">
            <a:avLst/>
          </a:prstGeom>
        </p:spPr>
        <p:txBody>
          <a:bodyPr wrap="square">
            <a:spAutoFit/>
          </a:bodyPr>
          <a:lstStyle/>
          <a:p>
            <a:r>
              <a:rPr lang="en-US" sz="1300" dirty="0"/>
              <a:t>mpg %&gt;% </a:t>
            </a:r>
          </a:p>
          <a:p>
            <a:r>
              <a:rPr lang="en-US" sz="1300" dirty="0"/>
              <a:t>mutate(</a:t>
            </a:r>
            <a:r>
              <a:rPr lang="en-US" sz="1300" dirty="0" err="1"/>
              <a:t>diffHC</a:t>
            </a:r>
            <a:r>
              <a:rPr lang="en-US" sz="1300" dirty="0"/>
              <a:t> = </a:t>
            </a:r>
            <a:r>
              <a:rPr lang="en-US" sz="1300" dirty="0" err="1"/>
              <a:t>hwy</a:t>
            </a:r>
            <a:r>
              <a:rPr lang="en-US" sz="1300" dirty="0"/>
              <a:t> - </a:t>
            </a:r>
            <a:r>
              <a:rPr lang="en-US" sz="1300" dirty="0" err="1"/>
              <a:t>cty</a:t>
            </a:r>
            <a:r>
              <a:rPr lang="en-US" sz="1300" dirty="0"/>
              <a:t>) %&gt;%</a:t>
            </a:r>
          </a:p>
          <a:p>
            <a:r>
              <a:rPr lang="en-US" sz="1300" dirty="0" err="1"/>
              <a:t>ggplot</a:t>
            </a:r>
            <a:r>
              <a:rPr lang="en-US" sz="1300" dirty="0"/>
              <a:t>(</a:t>
            </a:r>
            <a:r>
              <a:rPr lang="en-US" sz="1300" dirty="0" err="1"/>
              <a:t>aes</a:t>
            </a:r>
            <a:r>
              <a:rPr lang="en-US" sz="1300" dirty="0"/>
              <a:t>(x = </a:t>
            </a:r>
            <a:r>
              <a:rPr lang="en-US" sz="1300" dirty="0" err="1"/>
              <a:t>displ</a:t>
            </a:r>
            <a:r>
              <a:rPr lang="en-US" sz="1300" dirty="0"/>
              <a:t>, y = </a:t>
            </a:r>
            <a:r>
              <a:rPr lang="en-US" sz="1300" dirty="0" err="1"/>
              <a:t>diffHC</a:t>
            </a:r>
            <a:r>
              <a:rPr lang="en-US" sz="1300" dirty="0"/>
              <a:t>, color = make)) +</a:t>
            </a:r>
          </a:p>
          <a:p>
            <a:r>
              <a:rPr lang="en-US" sz="1300" dirty="0" err="1"/>
              <a:t>geom_point</a:t>
            </a:r>
            <a:r>
              <a:rPr lang="en-US" sz="1300" dirty="0"/>
              <a:t>()</a:t>
            </a:r>
          </a:p>
        </p:txBody>
      </p:sp>
      <p:pic>
        <p:nvPicPr>
          <p:cNvPr id="4" name="Picture 3">
            <a:extLst>
              <a:ext uri="{FF2B5EF4-FFF2-40B4-BE49-F238E27FC236}">
                <a16:creationId xmlns:a16="http://schemas.microsoft.com/office/drawing/2014/main" id="{2C691DA9-FEF6-2C4C-A677-0E9F5441182A}"/>
              </a:ext>
            </a:extLst>
          </p:cNvPr>
          <p:cNvPicPr>
            <a:picLocks noChangeAspect="1"/>
          </p:cNvPicPr>
          <p:nvPr/>
        </p:nvPicPr>
        <p:blipFill>
          <a:blip r:embed="rId2"/>
          <a:stretch>
            <a:fillRect/>
          </a:stretch>
        </p:blipFill>
        <p:spPr>
          <a:xfrm>
            <a:off x="3758384" y="3123487"/>
            <a:ext cx="5157016" cy="3505913"/>
          </a:xfrm>
          <a:prstGeom prst="rect">
            <a:avLst/>
          </a:prstGeom>
        </p:spPr>
      </p:pic>
      <p:sp>
        <p:nvSpPr>
          <p:cNvPr id="7" name="Rectangle 6">
            <a:extLst>
              <a:ext uri="{FF2B5EF4-FFF2-40B4-BE49-F238E27FC236}">
                <a16:creationId xmlns:a16="http://schemas.microsoft.com/office/drawing/2014/main" id="{94BDE13F-1E17-8648-9003-11FC8D770D3D}"/>
              </a:ext>
            </a:extLst>
          </p:cNvPr>
          <p:cNvSpPr/>
          <p:nvPr/>
        </p:nvSpPr>
        <p:spPr>
          <a:xfrm>
            <a:off x="7213242" y="5016321"/>
            <a:ext cx="457200" cy="1419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548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94743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458200" cy="900546"/>
          </a:xfrm>
        </p:spPr>
        <p:txBody>
          <a:bodyPr/>
          <a:lstStyle/>
          <a:p>
            <a:r>
              <a:rPr lang="en-US" dirty="0"/>
              <a:t>Grouping | </a:t>
            </a:r>
            <a:br>
              <a:rPr lang="en-US" dirty="0"/>
            </a:br>
            <a:r>
              <a:rPr lang="en-US" dirty="0" err="1"/>
              <a:t>group_by</a:t>
            </a:r>
            <a:r>
              <a:rPr lang="en-US" dirty="0"/>
              <a:t>() and summarize()</a:t>
            </a:r>
          </a:p>
        </p:txBody>
      </p:sp>
      <p:sp>
        <p:nvSpPr>
          <p:cNvPr id="4" name="Subtitle 3"/>
          <p:cNvSpPr>
            <a:spLocks noGrp="1"/>
          </p:cNvSpPr>
          <p:nvPr>
            <p:ph type="subTitle" idx="1"/>
          </p:nvPr>
        </p:nvSpPr>
        <p:spPr>
          <a:xfrm>
            <a:off x="381000" y="2895600"/>
            <a:ext cx="8534400" cy="1752600"/>
          </a:xfrm>
        </p:spPr>
        <p:txBody>
          <a:bodyPr/>
          <a:lstStyle/>
          <a:p>
            <a:endParaRPr lang="en-IN" dirty="0"/>
          </a:p>
        </p:txBody>
      </p:sp>
    </p:spTree>
    <p:extLst>
      <p:ext uri="{BB962C8B-B14F-4D97-AF65-F5344CB8AC3E}">
        <p14:creationId xmlns:p14="http://schemas.microsoft.com/office/powerpoint/2010/main" val="358087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C83F7-13F1-C14C-B8F3-8565389A1FA5}"/>
              </a:ext>
            </a:extLst>
          </p:cNvPr>
          <p:cNvSpPr>
            <a:spLocks noGrp="1"/>
          </p:cNvSpPr>
          <p:nvPr>
            <p:ph type="title"/>
          </p:nvPr>
        </p:nvSpPr>
        <p:spPr/>
        <p:txBody>
          <a:bodyPr/>
          <a:lstStyle/>
          <a:p>
            <a:r>
              <a:rPr lang="en-US" dirty="0" err="1"/>
              <a:t>group_by</a:t>
            </a:r>
            <a:r>
              <a:rPr lang="en-US" dirty="0"/>
              <a:t>()</a:t>
            </a:r>
          </a:p>
        </p:txBody>
      </p:sp>
      <p:sp>
        <p:nvSpPr>
          <p:cNvPr id="3" name="Content Placeholder 2">
            <a:extLst>
              <a:ext uri="{FF2B5EF4-FFF2-40B4-BE49-F238E27FC236}">
                <a16:creationId xmlns:a16="http://schemas.microsoft.com/office/drawing/2014/main" id="{4AA65BFA-53FE-6744-AC8B-FB961954999E}"/>
              </a:ext>
            </a:extLst>
          </p:cNvPr>
          <p:cNvSpPr>
            <a:spLocks noGrp="1"/>
          </p:cNvSpPr>
          <p:nvPr>
            <p:ph idx="1"/>
          </p:nvPr>
        </p:nvSpPr>
        <p:spPr>
          <a:xfrm>
            <a:off x="457200" y="1600201"/>
            <a:ext cx="8229600" cy="1295399"/>
          </a:xfrm>
        </p:spPr>
        <p:txBody>
          <a:bodyPr/>
          <a:lstStyle/>
          <a:p>
            <a:pPr marL="0" indent="0">
              <a:buNone/>
            </a:pPr>
            <a:r>
              <a:rPr lang="en-US" sz="2400" dirty="0"/>
              <a:t>We would now simply like a summary chart of the mean city mpg for each of the class groups.  We would also like to know how many observations went into each mean.  </a:t>
            </a:r>
          </a:p>
        </p:txBody>
      </p:sp>
      <p:sp>
        <p:nvSpPr>
          <p:cNvPr id="4" name="Rectangle 3">
            <a:extLst>
              <a:ext uri="{FF2B5EF4-FFF2-40B4-BE49-F238E27FC236}">
                <a16:creationId xmlns:a16="http://schemas.microsoft.com/office/drawing/2014/main" id="{0820D2D4-48A8-1E43-AF1B-ABB82243F728}"/>
              </a:ext>
            </a:extLst>
          </p:cNvPr>
          <p:cNvSpPr/>
          <p:nvPr/>
        </p:nvSpPr>
        <p:spPr>
          <a:xfrm>
            <a:off x="304800" y="2967335"/>
            <a:ext cx="8534400" cy="369332"/>
          </a:xfrm>
          <a:prstGeom prst="rect">
            <a:avLst/>
          </a:prstGeom>
        </p:spPr>
        <p:txBody>
          <a:bodyPr wrap="square">
            <a:spAutoFit/>
          </a:bodyPr>
          <a:lstStyle/>
          <a:p>
            <a:r>
              <a:rPr lang="en-US" dirty="0"/>
              <a:t>mpg %&gt;% </a:t>
            </a:r>
            <a:r>
              <a:rPr lang="en-US" dirty="0" err="1"/>
              <a:t>group_by</a:t>
            </a:r>
            <a:r>
              <a:rPr lang="en-US" dirty="0"/>
              <a:t>(class) %&gt;% summarize(</a:t>
            </a:r>
            <a:r>
              <a:rPr lang="en-US" dirty="0" err="1"/>
              <a:t>meanCTY</a:t>
            </a:r>
            <a:r>
              <a:rPr lang="en-US" dirty="0"/>
              <a:t> = mean(</a:t>
            </a:r>
            <a:r>
              <a:rPr lang="en-US" dirty="0" err="1"/>
              <a:t>cty</a:t>
            </a:r>
            <a:r>
              <a:rPr lang="en-US" dirty="0"/>
              <a:t>), count = n())</a:t>
            </a:r>
          </a:p>
        </p:txBody>
      </p:sp>
      <p:pic>
        <p:nvPicPr>
          <p:cNvPr id="6" name="Picture 5">
            <a:extLst>
              <a:ext uri="{FF2B5EF4-FFF2-40B4-BE49-F238E27FC236}">
                <a16:creationId xmlns:a16="http://schemas.microsoft.com/office/drawing/2014/main" id="{C8C8BF48-4C06-644C-97B1-D8F7EF5651FD}"/>
              </a:ext>
            </a:extLst>
          </p:cNvPr>
          <p:cNvPicPr>
            <a:picLocks noChangeAspect="1"/>
          </p:cNvPicPr>
          <p:nvPr/>
        </p:nvPicPr>
        <p:blipFill>
          <a:blip r:embed="rId2"/>
          <a:stretch>
            <a:fillRect/>
          </a:stretch>
        </p:blipFill>
        <p:spPr>
          <a:xfrm>
            <a:off x="685800" y="3637002"/>
            <a:ext cx="7349691" cy="2590800"/>
          </a:xfrm>
          <a:prstGeom prst="rect">
            <a:avLst/>
          </a:prstGeom>
        </p:spPr>
      </p:pic>
    </p:spTree>
    <p:extLst>
      <p:ext uri="{BB962C8B-B14F-4D97-AF65-F5344CB8AC3E}">
        <p14:creationId xmlns:p14="http://schemas.microsoft.com/office/powerpoint/2010/main" val="2056738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C83F7-13F1-C14C-B8F3-8565389A1FA5}"/>
              </a:ext>
            </a:extLst>
          </p:cNvPr>
          <p:cNvSpPr>
            <a:spLocks noGrp="1"/>
          </p:cNvSpPr>
          <p:nvPr>
            <p:ph type="title"/>
          </p:nvPr>
        </p:nvSpPr>
        <p:spPr/>
        <p:txBody>
          <a:bodyPr/>
          <a:lstStyle/>
          <a:p>
            <a:r>
              <a:rPr lang="en-US" dirty="0" err="1"/>
              <a:t>group_by</a:t>
            </a:r>
            <a:r>
              <a:rPr lang="en-US" dirty="0"/>
              <a:t>() with two variables</a:t>
            </a:r>
          </a:p>
        </p:txBody>
      </p:sp>
      <p:sp>
        <p:nvSpPr>
          <p:cNvPr id="3" name="Content Placeholder 2">
            <a:extLst>
              <a:ext uri="{FF2B5EF4-FFF2-40B4-BE49-F238E27FC236}">
                <a16:creationId xmlns:a16="http://schemas.microsoft.com/office/drawing/2014/main" id="{4AA65BFA-53FE-6744-AC8B-FB961954999E}"/>
              </a:ext>
            </a:extLst>
          </p:cNvPr>
          <p:cNvSpPr>
            <a:spLocks noGrp="1"/>
          </p:cNvSpPr>
          <p:nvPr>
            <p:ph idx="1"/>
          </p:nvPr>
        </p:nvSpPr>
        <p:spPr>
          <a:xfrm>
            <a:off x="228600" y="1600201"/>
            <a:ext cx="8686800" cy="1295399"/>
          </a:xfrm>
        </p:spPr>
        <p:txBody>
          <a:bodyPr/>
          <a:lstStyle/>
          <a:p>
            <a:pPr marL="0" indent="0">
              <a:buNone/>
            </a:pPr>
            <a:r>
              <a:rPr lang="en-US" sz="2400" dirty="0"/>
              <a:t>We would now simply like a summary chart of the mean city mpg for each of the class groups by year.  We would also like to know how many observations went into each mean.  </a:t>
            </a:r>
          </a:p>
        </p:txBody>
      </p:sp>
      <p:sp>
        <p:nvSpPr>
          <p:cNvPr id="4" name="Rectangle 3">
            <a:extLst>
              <a:ext uri="{FF2B5EF4-FFF2-40B4-BE49-F238E27FC236}">
                <a16:creationId xmlns:a16="http://schemas.microsoft.com/office/drawing/2014/main" id="{0820D2D4-48A8-1E43-AF1B-ABB82243F728}"/>
              </a:ext>
            </a:extLst>
          </p:cNvPr>
          <p:cNvSpPr/>
          <p:nvPr/>
        </p:nvSpPr>
        <p:spPr>
          <a:xfrm>
            <a:off x="228600" y="2895600"/>
            <a:ext cx="8839200" cy="353943"/>
          </a:xfrm>
          <a:prstGeom prst="rect">
            <a:avLst/>
          </a:prstGeom>
        </p:spPr>
        <p:txBody>
          <a:bodyPr wrap="square">
            <a:spAutoFit/>
          </a:bodyPr>
          <a:lstStyle/>
          <a:p>
            <a:r>
              <a:rPr lang="en-US" sz="1700" dirty="0"/>
              <a:t>mpg %&gt;% </a:t>
            </a:r>
            <a:r>
              <a:rPr lang="en-US" sz="1700" dirty="0" err="1"/>
              <a:t>group_by</a:t>
            </a:r>
            <a:r>
              <a:rPr lang="en-US" sz="1700" dirty="0"/>
              <a:t>(class, year) %&gt;% summarize(</a:t>
            </a:r>
            <a:r>
              <a:rPr lang="en-US" sz="1700" dirty="0" err="1"/>
              <a:t>meanCTY</a:t>
            </a:r>
            <a:r>
              <a:rPr lang="en-US" sz="1700" dirty="0"/>
              <a:t> = mean(</a:t>
            </a:r>
            <a:r>
              <a:rPr lang="en-US" sz="1700" dirty="0" err="1"/>
              <a:t>cty</a:t>
            </a:r>
            <a:r>
              <a:rPr lang="en-US" sz="1700" dirty="0"/>
              <a:t>), count = n())</a:t>
            </a:r>
          </a:p>
        </p:txBody>
      </p:sp>
      <p:pic>
        <p:nvPicPr>
          <p:cNvPr id="5" name="Picture 4">
            <a:extLst>
              <a:ext uri="{FF2B5EF4-FFF2-40B4-BE49-F238E27FC236}">
                <a16:creationId xmlns:a16="http://schemas.microsoft.com/office/drawing/2014/main" id="{DF23D422-A92A-9B4C-BEB2-08550C9EE0C8}"/>
              </a:ext>
            </a:extLst>
          </p:cNvPr>
          <p:cNvPicPr>
            <a:picLocks noChangeAspect="1"/>
          </p:cNvPicPr>
          <p:nvPr/>
        </p:nvPicPr>
        <p:blipFill>
          <a:blip r:embed="rId2"/>
          <a:stretch>
            <a:fillRect/>
          </a:stretch>
        </p:blipFill>
        <p:spPr>
          <a:xfrm>
            <a:off x="1778000" y="3429000"/>
            <a:ext cx="5588000" cy="3140841"/>
          </a:xfrm>
          <a:prstGeom prst="rect">
            <a:avLst/>
          </a:prstGeom>
        </p:spPr>
      </p:pic>
    </p:spTree>
    <p:extLst>
      <p:ext uri="{BB962C8B-B14F-4D97-AF65-F5344CB8AC3E}">
        <p14:creationId xmlns:p14="http://schemas.microsoft.com/office/powerpoint/2010/main" val="3756104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619CF-07E0-0C43-A15B-EADB37159E28}"/>
              </a:ext>
            </a:extLst>
          </p:cNvPr>
          <p:cNvSpPr>
            <a:spLocks noGrp="1"/>
          </p:cNvSpPr>
          <p:nvPr>
            <p:ph type="title"/>
          </p:nvPr>
        </p:nvSpPr>
        <p:spPr/>
        <p:txBody>
          <a:bodyPr/>
          <a:lstStyle/>
          <a:p>
            <a:r>
              <a:rPr lang="en-US" dirty="0"/>
              <a:t>Example: FIFA</a:t>
            </a:r>
          </a:p>
        </p:txBody>
      </p:sp>
      <p:sp>
        <p:nvSpPr>
          <p:cNvPr id="3" name="Content Placeholder 2">
            <a:extLst>
              <a:ext uri="{FF2B5EF4-FFF2-40B4-BE49-F238E27FC236}">
                <a16:creationId xmlns:a16="http://schemas.microsoft.com/office/drawing/2014/main" id="{CD894B4D-BC8F-E545-8564-7E251B1966F5}"/>
              </a:ext>
            </a:extLst>
          </p:cNvPr>
          <p:cNvSpPr>
            <a:spLocks noGrp="1"/>
          </p:cNvSpPr>
          <p:nvPr>
            <p:ph idx="1"/>
          </p:nvPr>
        </p:nvSpPr>
        <p:spPr>
          <a:xfrm>
            <a:off x="228600" y="1524000"/>
            <a:ext cx="8686800" cy="1880348"/>
          </a:xfrm>
        </p:spPr>
        <p:txBody>
          <a:bodyPr/>
          <a:lstStyle/>
          <a:p>
            <a:r>
              <a:rPr lang="en-US" sz="2800" dirty="0"/>
              <a:t>It is thought that the midfield is a more skilled position than a fullback.  In order to begin to test this you decide to create a chart to compare the mean Ball Control rating between all the positions.  </a:t>
            </a:r>
          </a:p>
        </p:txBody>
      </p:sp>
      <p:sp>
        <p:nvSpPr>
          <p:cNvPr id="7" name="Rectangle 6">
            <a:extLst>
              <a:ext uri="{FF2B5EF4-FFF2-40B4-BE49-F238E27FC236}">
                <a16:creationId xmlns:a16="http://schemas.microsoft.com/office/drawing/2014/main" id="{19E5C2A5-8112-2043-B593-797BA0979E69}"/>
              </a:ext>
            </a:extLst>
          </p:cNvPr>
          <p:cNvSpPr/>
          <p:nvPr/>
        </p:nvSpPr>
        <p:spPr>
          <a:xfrm>
            <a:off x="457200" y="5459849"/>
            <a:ext cx="8458200" cy="1169551"/>
          </a:xfrm>
          <a:prstGeom prst="rect">
            <a:avLst/>
          </a:prstGeom>
        </p:spPr>
        <p:txBody>
          <a:bodyPr wrap="square">
            <a:spAutoFit/>
          </a:bodyPr>
          <a:lstStyle/>
          <a:p>
            <a:r>
              <a:rPr lang="en-US" sz="1400" dirty="0" err="1"/>
              <a:t>fifa</a:t>
            </a:r>
            <a:r>
              <a:rPr lang="en-US" sz="1400" dirty="0"/>
              <a:t> %&gt;% </a:t>
            </a:r>
          </a:p>
          <a:p>
            <a:r>
              <a:rPr lang="en-US" sz="1400" dirty="0"/>
              <a:t>filter(!</a:t>
            </a:r>
            <a:r>
              <a:rPr lang="en-US" sz="1400" dirty="0" err="1"/>
              <a:t>is.na</a:t>
            </a:r>
            <a:r>
              <a:rPr lang="en-US" sz="1400" dirty="0"/>
              <a:t>(</a:t>
            </a:r>
            <a:r>
              <a:rPr lang="en-US" sz="1400" dirty="0" err="1"/>
              <a:t>BallControl</a:t>
            </a:r>
            <a:r>
              <a:rPr lang="en-US" sz="1400" dirty="0"/>
              <a:t>)) %&gt;%</a:t>
            </a:r>
          </a:p>
          <a:p>
            <a:r>
              <a:rPr lang="en-US" sz="1400" dirty="0"/>
              <a:t> </a:t>
            </a:r>
            <a:r>
              <a:rPr lang="en-US" sz="1400" dirty="0" err="1"/>
              <a:t>group_by</a:t>
            </a:r>
            <a:r>
              <a:rPr lang="en-US" sz="1400" dirty="0"/>
              <a:t>(Position) %&gt;% </a:t>
            </a:r>
          </a:p>
          <a:p>
            <a:r>
              <a:rPr lang="en-US" sz="1400" dirty="0"/>
              <a:t>summarize(</a:t>
            </a:r>
            <a:r>
              <a:rPr lang="en-US" sz="1400" dirty="0" err="1"/>
              <a:t>meanBC</a:t>
            </a:r>
            <a:r>
              <a:rPr lang="en-US" sz="1400" dirty="0"/>
              <a:t> = mean(</a:t>
            </a:r>
            <a:r>
              <a:rPr lang="en-US" sz="1400" dirty="0" err="1"/>
              <a:t>BallControl</a:t>
            </a:r>
            <a:r>
              <a:rPr lang="en-US" sz="1400" dirty="0"/>
              <a:t>), count = n()) %&gt;% </a:t>
            </a:r>
          </a:p>
          <a:p>
            <a:r>
              <a:rPr lang="en-US" sz="1400" dirty="0"/>
              <a:t>print(n = 28)</a:t>
            </a:r>
          </a:p>
        </p:txBody>
      </p:sp>
      <p:sp>
        <p:nvSpPr>
          <p:cNvPr id="9" name="Rectangle 8">
            <a:extLst>
              <a:ext uri="{FF2B5EF4-FFF2-40B4-BE49-F238E27FC236}">
                <a16:creationId xmlns:a16="http://schemas.microsoft.com/office/drawing/2014/main" id="{492CCD64-15AB-5347-882E-3E549E8B2A47}"/>
              </a:ext>
            </a:extLst>
          </p:cNvPr>
          <p:cNvSpPr/>
          <p:nvPr/>
        </p:nvSpPr>
        <p:spPr>
          <a:xfrm>
            <a:off x="457200" y="3359344"/>
            <a:ext cx="7620000" cy="954107"/>
          </a:xfrm>
          <a:prstGeom prst="rect">
            <a:avLst/>
          </a:prstGeom>
        </p:spPr>
        <p:txBody>
          <a:bodyPr wrap="square">
            <a:spAutoFit/>
          </a:bodyPr>
          <a:lstStyle/>
          <a:p>
            <a:r>
              <a:rPr lang="en-US" sz="1400" dirty="0" err="1"/>
              <a:t>fifa</a:t>
            </a:r>
            <a:r>
              <a:rPr lang="en-US" sz="1400" dirty="0"/>
              <a:t> %&gt;% </a:t>
            </a:r>
          </a:p>
          <a:p>
            <a:r>
              <a:rPr lang="en-US" sz="1400" dirty="0" err="1"/>
              <a:t>group_by</a:t>
            </a:r>
            <a:r>
              <a:rPr lang="en-US" sz="1400" dirty="0"/>
              <a:t>(Position) %&gt;% </a:t>
            </a:r>
          </a:p>
          <a:p>
            <a:r>
              <a:rPr lang="en-US" sz="1400" dirty="0"/>
              <a:t>summarize(</a:t>
            </a:r>
            <a:r>
              <a:rPr lang="en-US" sz="1400" dirty="0" err="1"/>
              <a:t>meanBC</a:t>
            </a:r>
            <a:r>
              <a:rPr lang="en-US" sz="1400" dirty="0"/>
              <a:t> = mean(</a:t>
            </a:r>
            <a:r>
              <a:rPr lang="en-US" sz="1400" dirty="0" err="1"/>
              <a:t>BallControl</a:t>
            </a:r>
            <a:r>
              <a:rPr lang="en-US" sz="1400" dirty="0"/>
              <a:t>), count = n()) %&gt;%</a:t>
            </a:r>
          </a:p>
          <a:p>
            <a:r>
              <a:rPr lang="en-US" sz="1400" dirty="0"/>
              <a:t>print(n = 28)</a:t>
            </a:r>
          </a:p>
        </p:txBody>
      </p:sp>
      <p:sp>
        <p:nvSpPr>
          <p:cNvPr id="10" name="Rectangle 9">
            <a:extLst>
              <a:ext uri="{FF2B5EF4-FFF2-40B4-BE49-F238E27FC236}">
                <a16:creationId xmlns:a16="http://schemas.microsoft.com/office/drawing/2014/main" id="{7DEEC762-80BE-A54B-A0E7-4EB608775120}"/>
              </a:ext>
            </a:extLst>
          </p:cNvPr>
          <p:cNvSpPr/>
          <p:nvPr/>
        </p:nvSpPr>
        <p:spPr>
          <a:xfrm>
            <a:off x="457200" y="4379893"/>
            <a:ext cx="7848600" cy="954107"/>
          </a:xfrm>
          <a:prstGeom prst="rect">
            <a:avLst/>
          </a:prstGeom>
        </p:spPr>
        <p:txBody>
          <a:bodyPr wrap="square">
            <a:spAutoFit/>
          </a:bodyPr>
          <a:lstStyle/>
          <a:p>
            <a:r>
              <a:rPr lang="en-US" sz="1400" dirty="0" err="1"/>
              <a:t>fifa</a:t>
            </a:r>
            <a:r>
              <a:rPr lang="en-US" sz="1400" dirty="0"/>
              <a:t> %&gt;% </a:t>
            </a:r>
          </a:p>
          <a:p>
            <a:r>
              <a:rPr lang="en-US" sz="1400" dirty="0" err="1"/>
              <a:t>group_by</a:t>
            </a:r>
            <a:r>
              <a:rPr lang="en-US" sz="1400" dirty="0"/>
              <a:t>(Position) %&gt;% </a:t>
            </a:r>
          </a:p>
          <a:p>
            <a:r>
              <a:rPr lang="en-US" sz="1400" dirty="0"/>
              <a:t>summarize(</a:t>
            </a:r>
            <a:r>
              <a:rPr lang="en-US" sz="1400" dirty="0" err="1"/>
              <a:t>meanBC</a:t>
            </a:r>
            <a:r>
              <a:rPr lang="en-US" sz="1400" dirty="0"/>
              <a:t> = mean(</a:t>
            </a:r>
            <a:r>
              <a:rPr lang="en-US" sz="1400" dirty="0" err="1"/>
              <a:t>BallControl,na.rm</a:t>
            </a:r>
            <a:r>
              <a:rPr lang="en-US" sz="1400" dirty="0"/>
              <a:t> = TRUE), count = n()) %&gt;% </a:t>
            </a:r>
          </a:p>
          <a:p>
            <a:r>
              <a:rPr lang="en-US" sz="1400" dirty="0"/>
              <a:t>print(n = 28)</a:t>
            </a:r>
          </a:p>
        </p:txBody>
      </p:sp>
      <p:sp>
        <p:nvSpPr>
          <p:cNvPr id="11" name="TextBox 10">
            <a:extLst>
              <a:ext uri="{FF2B5EF4-FFF2-40B4-BE49-F238E27FC236}">
                <a16:creationId xmlns:a16="http://schemas.microsoft.com/office/drawing/2014/main" id="{F4303449-9B66-3944-BB3C-FE16A85B5DDC}"/>
              </a:ext>
            </a:extLst>
          </p:cNvPr>
          <p:cNvSpPr txBox="1"/>
          <p:nvPr/>
        </p:nvSpPr>
        <p:spPr>
          <a:xfrm>
            <a:off x="4722158" y="5577023"/>
            <a:ext cx="4193241" cy="369332"/>
          </a:xfrm>
          <a:prstGeom prst="rect">
            <a:avLst/>
          </a:prstGeom>
          <a:noFill/>
        </p:spPr>
        <p:txBody>
          <a:bodyPr wrap="square" rtlCol="0">
            <a:spAutoFit/>
          </a:bodyPr>
          <a:lstStyle/>
          <a:p>
            <a:r>
              <a:rPr lang="en-US" b="1" i="1" dirty="0">
                <a:solidFill>
                  <a:srgbClr val="00B050"/>
                </a:solidFill>
              </a:rPr>
              <a:t>Do </a:t>
            </a:r>
            <a:r>
              <a:rPr lang="en-US" b="1" i="1" dirty="0" err="1">
                <a:solidFill>
                  <a:srgbClr val="00B050"/>
                </a:solidFill>
              </a:rPr>
              <a:t>sdBC</a:t>
            </a:r>
            <a:r>
              <a:rPr lang="en-US" b="1" i="1" dirty="0">
                <a:solidFill>
                  <a:srgbClr val="00B050"/>
                </a:solidFill>
              </a:rPr>
              <a:t> = </a:t>
            </a:r>
            <a:r>
              <a:rPr lang="en-US" b="1" i="1" dirty="0" err="1">
                <a:solidFill>
                  <a:srgbClr val="00B050"/>
                </a:solidFill>
              </a:rPr>
              <a:t>sd</a:t>
            </a:r>
            <a:r>
              <a:rPr lang="en-US" b="1" i="1" dirty="0">
                <a:solidFill>
                  <a:srgbClr val="00B050"/>
                </a:solidFill>
              </a:rPr>
              <a:t>(</a:t>
            </a:r>
            <a:r>
              <a:rPr lang="en-US" b="1" i="1" dirty="0" err="1">
                <a:solidFill>
                  <a:srgbClr val="00B050"/>
                </a:solidFill>
              </a:rPr>
              <a:t>BallControl</a:t>
            </a:r>
            <a:r>
              <a:rPr lang="en-US" b="1" i="1" dirty="0">
                <a:solidFill>
                  <a:srgbClr val="00B050"/>
                </a:solidFill>
              </a:rPr>
              <a:t>) as well </a:t>
            </a:r>
          </a:p>
        </p:txBody>
      </p:sp>
    </p:spTree>
    <p:extLst>
      <p:ext uri="{BB962C8B-B14F-4D97-AF65-F5344CB8AC3E}">
        <p14:creationId xmlns:p14="http://schemas.microsoft.com/office/powerpoint/2010/main" val="37649782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720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458200" cy="900546"/>
          </a:xfrm>
        </p:spPr>
        <p:txBody>
          <a:bodyPr/>
          <a:lstStyle/>
          <a:p>
            <a:r>
              <a:rPr lang="en-US" dirty="0"/>
              <a:t>Factors | factor() and cut()</a:t>
            </a:r>
          </a:p>
        </p:txBody>
      </p:sp>
      <p:sp>
        <p:nvSpPr>
          <p:cNvPr id="4" name="Subtitle 3"/>
          <p:cNvSpPr>
            <a:spLocks noGrp="1"/>
          </p:cNvSpPr>
          <p:nvPr>
            <p:ph type="subTitle" idx="1"/>
          </p:nvPr>
        </p:nvSpPr>
        <p:spPr>
          <a:xfrm>
            <a:off x="381000" y="2895600"/>
            <a:ext cx="8534400" cy="1752600"/>
          </a:xfrm>
        </p:spPr>
        <p:txBody>
          <a:bodyPr/>
          <a:lstStyle/>
          <a:p>
            <a:endParaRPr lang="en-IN" dirty="0"/>
          </a:p>
        </p:txBody>
      </p:sp>
    </p:spTree>
    <p:extLst>
      <p:ext uri="{BB962C8B-B14F-4D97-AF65-F5344CB8AC3E}">
        <p14:creationId xmlns:p14="http://schemas.microsoft.com/office/powerpoint/2010/main" val="1591883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A9E1C-1D52-8D4D-B44B-857AC324BA86}"/>
              </a:ext>
            </a:extLst>
          </p:cNvPr>
          <p:cNvSpPr>
            <a:spLocks noGrp="1"/>
          </p:cNvSpPr>
          <p:nvPr>
            <p:ph type="title"/>
          </p:nvPr>
        </p:nvSpPr>
        <p:spPr/>
        <p:txBody>
          <a:bodyPr/>
          <a:lstStyle/>
          <a:p>
            <a:r>
              <a:rPr lang="en-US" dirty="0"/>
              <a:t>Factors </a:t>
            </a:r>
          </a:p>
        </p:txBody>
      </p:sp>
      <p:sp>
        <p:nvSpPr>
          <p:cNvPr id="3" name="Content Placeholder 2">
            <a:extLst>
              <a:ext uri="{FF2B5EF4-FFF2-40B4-BE49-F238E27FC236}">
                <a16:creationId xmlns:a16="http://schemas.microsoft.com/office/drawing/2014/main" id="{6C02A211-F756-B14A-96C6-C9E276FAB8E3}"/>
              </a:ext>
            </a:extLst>
          </p:cNvPr>
          <p:cNvSpPr>
            <a:spLocks noGrp="1"/>
          </p:cNvSpPr>
          <p:nvPr>
            <p:ph idx="1"/>
          </p:nvPr>
        </p:nvSpPr>
        <p:spPr/>
        <p:txBody>
          <a:bodyPr/>
          <a:lstStyle/>
          <a:p>
            <a:r>
              <a:rPr lang="en-US" sz="2800" dirty="0"/>
              <a:t>A “factor” in R is a variable that takes on a limited number of values</a:t>
            </a:r>
          </a:p>
          <a:p>
            <a:r>
              <a:rPr lang="en-US" sz="2800" dirty="0"/>
              <a:t>Also known as a “categorical” variable. </a:t>
            </a:r>
          </a:p>
          <a:p>
            <a:r>
              <a:rPr lang="en-US" sz="2800" dirty="0"/>
              <a:t>Many times they are much easier to work with than character strings / arrays / vectors.</a:t>
            </a:r>
          </a:p>
          <a:p>
            <a:r>
              <a:rPr lang="en-US" sz="2800" dirty="0"/>
              <a:t>We have used them before when we were plotting </a:t>
            </a:r>
          </a:p>
          <a:p>
            <a:r>
              <a:rPr lang="en-US" sz="2800" dirty="0"/>
              <a:t>We will use them extensively in modeling</a:t>
            </a:r>
          </a:p>
        </p:txBody>
      </p:sp>
    </p:spTree>
    <p:extLst>
      <p:ext uri="{BB962C8B-B14F-4D97-AF65-F5344CB8AC3E}">
        <p14:creationId xmlns:p14="http://schemas.microsoft.com/office/powerpoint/2010/main" val="216743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C4CE1-1EA9-C148-8CDC-DFD54C95D9A8}"/>
              </a:ext>
            </a:extLst>
          </p:cNvPr>
          <p:cNvSpPr>
            <a:spLocks noGrp="1"/>
          </p:cNvSpPr>
          <p:nvPr>
            <p:ph type="title"/>
          </p:nvPr>
        </p:nvSpPr>
        <p:spPr/>
        <p:txBody>
          <a:bodyPr/>
          <a:lstStyle/>
          <a:p>
            <a:r>
              <a:rPr lang="en-US" dirty="0"/>
              <a:t>Nouns, Verbs and Sentences</a:t>
            </a:r>
          </a:p>
        </p:txBody>
      </p:sp>
      <p:sp>
        <p:nvSpPr>
          <p:cNvPr id="3" name="Content Placeholder 2">
            <a:extLst>
              <a:ext uri="{FF2B5EF4-FFF2-40B4-BE49-F238E27FC236}">
                <a16:creationId xmlns:a16="http://schemas.microsoft.com/office/drawing/2014/main" id="{D56266D0-B707-2C46-BE8F-7C70060CC2F4}"/>
              </a:ext>
            </a:extLst>
          </p:cNvPr>
          <p:cNvSpPr>
            <a:spLocks noGrp="1"/>
          </p:cNvSpPr>
          <p:nvPr>
            <p:ph idx="1"/>
          </p:nvPr>
        </p:nvSpPr>
        <p:spPr>
          <a:xfrm>
            <a:off x="342900" y="1371600"/>
            <a:ext cx="8458200" cy="5029200"/>
          </a:xfrm>
        </p:spPr>
        <p:txBody>
          <a:bodyPr/>
          <a:lstStyle/>
          <a:p>
            <a:pPr marL="0" indent="0">
              <a:buNone/>
            </a:pPr>
            <a:r>
              <a:rPr lang="en-US" sz="1800" dirty="0"/>
              <a:t>Noun: a </a:t>
            </a:r>
            <a:r>
              <a:rPr lang="en-US" sz="1800" dirty="0" err="1"/>
              <a:t>dataframe</a:t>
            </a:r>
            <a:endParaRPr lang="en-US" sz="1800" dirty="0"/>
          </a:p>
          <a:p>
            <a:pPr marL="0" indent="0">
              <a:buNone/>
            </a:pPr>
            <a:r>
              <a:rPr lang="en-US" sz="1800" dirty="0"/>
              <a:t>Verb: </a:t>
            </a:r>
          </a:p>
          <a:p>
            <a:pPr marL="0" indent="0">
              <a:buNone/>
            </a:pPr>
            <a:r>
              <a:rPr lang="en-US" sz="1800" dirty="0"/>
              <a:t>	filter(): Pick observations by their values.</a:t>
            </a:r>
          </a:p>
          <a:p>
            <a:pPr marL="0" indent="0">
              <a:buNone/>
            </a:pPr>
            <a:r>
              <a:rPr lang="en-US" sz="1800" dirty="0"/>
              <a:t>	arrange(): Reorder the rows. </a:t>
            </a:r>
          </a:p>
          <a:p>
            <a:pPr marL="0" indent="0">
              <a:buNone/>
            </a:pPr>
            <a:r>
              <a:rPr lang="en-US" sz="1800" dirty="0"/>
              <a:t>	select(): pick variable by their names.</a:t>
            </a:r>
          </a:p>
          <a:p>
            <a:pPr marL="0" indent="0">
              <a:buNone/>
            </a:pPr>
            <a:r>
              <a:rPr lang="en-US" sz="1800" dirty="0"/>
              <a:t>	mutate(): Create new variables with functions of existing variables.</a:t>
            </a:r>
          </a:p>
          <a:p>
            <a:pPr marL="0" indent="0">
              <a:buNone/>
            </a:pPr>
            <a:r>
              <a:rPr lang="en-US" sz="1800" dirty="0"/>
              <a:t>	summarize(): collapse many values 	down to ta single summary</a:t>
            </a:r>
          </a:p>
          <a:p>
            <a:pPr marL="0" indent="0">
              <a:buNone/>
            </a:pPr>
            <a:endParaRPr lang="en-US" sz="1800" dirty="0"/>
          </a:p>
          <a:p>
            <a:pPr marL="0" indent="0">
              <a:buNone/>
            </a:pPr>
            <a:r>
              <a:rPr lang="en-US" sz="1800" dirty="0"/>
              <a:t>Example: From the </a:t>
            </a:r>
            <a:r>
              <a:rPr lang="en-US" sz="1800" b="1" dirty="0"/>
              <a:t>mpg data frame</a:t>
            </a:r>
            <a:r>
              <a:rPr lang="en-US" sz="1800" dirty="0"/>
              <a:t>, </a:t>
            </a:r>
            <a:r>
              <a:rPr lang="en-US" sz="1800" b="1" dirty="0"/>
              <a:t>filter</a:t>
            </a:r>
            <a:r>
              <a:rPr lang="en-US" sz="1800" dirty="0"/>
              <a:t> out (keep) all but the </a:t>
            </a:r>
            <a:r>
              <a:rPr lang="en-US" sz="1800" b="1" dirty="0"/>
              <a:t>compact</a:t>
            </a:r>
            <a:r>
              <a:rPr lang="en-US" sz="1800" dirty="0"/>
              <a:t> cars and </a:t>
            </a:r>
            <a:r>
              <a:rPr lang="en-US" sz="1800" b="1" dirty="0"/>
              <a:t>select</a:t>
            </a:r>
            <a:r>
              <a:rPr lang="en-US" sz="1800" dirty="0"/>
              <a:t> only the </a:t>
            </a:r>
            <a:r>
              <a:rPr lang="en-US" sz="1800" b="1" dirty="0"/>
              <a:t>city mpg </a:t>
            </a:r>
            <a:r>
              <a:rPr lang="en-US" sz="1800" dirty="0"/>
              <a:t>variable and put the result in a </a:t>
            </a:r>
            <a:r>
              <a:rPr lang="en-US" sz="1800" b="1" dirty="0"/>
              <a:t>data frame</a:t>
            </a:r>
            <a:r>
              <a:rPr lang="en-US" sz="1800" dirty="0"/>
              <a:t> called </a:t>
            </a:r>
            <a:r>
              <a:rPr lang="en-US" sz="1800" b="1" dirty="0" err="1"/>
              <a:t>compactCarsMPG</a:t>
            </a:r>
            <a:r>
              <a:rPr lang="en-US" sz="1800" dirty="0"/>
              <a:t>.</a:t>
            </a:r>
          </a:p>
          <a:p>
            <a:pPr marL="0" indent="0">
              <a:buNone/>
            </a:pPr>
            <a:endParaRPr lang="en-US" sz="1800" dirty="0"/>
          </a:p>
          <a:p>
            <a:pPr marL="0" indent="0">
              <a:buNone/>
            </a:pPr>
            <a:r>
              <a:rPr lang="en-US" sz="1800" dirty="0" err="1"/>
              <a:t>compactCarsMPG</a:t>
            </a:r>
            <a:r>
              <a:rPr lang="en-US" sz="1800" dirty="0"/>
              <a:t> =  </a:t>
            </a:r>
          </a:p>
          <a:p>
            <a:pPr marL="0" indent="0">
              <a:buNone/>
            </a:pPr>
            <a:r>
              <a:rPr lang="en-US" sz="1800" dirty="0"/>
              <a:t>mpg %&gt;% &lt;filter all but compact cars&gt; %&gt;% &lt;select only the city mpg variable&gt; </a:t>
            </a:r>
          </a:p>
          <a:p>
            <a:pPr marL="0" indent="0">
              <a:buNone/>
            </a:pPr>
            <a:endParaRPr lang="en-US" sz="2000" dirty="0"/>
          </a:p>
          <a:p>
            <a:pPr marL="0" indent="0">
              <a:buNone/>
            </a:pPr>
            <a:endParaRPr lang="en-US" sz="2000" dirty="0"/>
          </a:p>
          <a:p>
            <a:pPr marL="0" indent="0">
              <a:buNone/>
            </a:pPr>
            <a:endParaRPr lang="en-US" sz="2000" dirty="0"/>
          </a:p>
        </p:txBody>
      </p:sp>
      <p:sp>
        <p:nvSpPr>
          <p:cNvPr id="7" name="Bent Arrow 6">
            <a:extLst>
              <a:ext uri="{FF2B5EF4-FFF2-40B4-BE49-F238E27FC236}">
                <a16:creationId xmlns:a16="http://schemas.microsoft.com/office/drawing/2014/main" id="{4E31C847-9450-8540-85E0-2A0CC63B5DD3}"/>
              </a:ext>
            </a:extLst>
          </p:cNvPr>
          <p:cNvSpPr/>
          <p:nvPr/>
        </p:nvSpPr>
        <p:spPr>
          <a:xfrm flipH="1">
            <a:off x="2590800" y="5486400"/>
            <a:ext cx="5943600" cy="35378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3140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2A3AE-CACD-B547-BEC8-16870070B9FC}"/>
              </a:ext>
            </a:extLst>
          </p:cNvPr>
          <p:cNvSpPr>
            <a:spLocks noGrp="1"/>
          </p:cNvSpPr>
          <p:nvPr>
            <p:ph type="title"/>
          </p:nvPr>
        </p:nvSpPr>
        <p:spPr/>
        <p:txBody>
          <a:bodyPr/>
          <a:lstStyle/>
          <a:p>
            <a:r>
              <a:rPr lang="en-US" dirty="0"/>
              <a:t>Factors</a:t>
            </a:r>
          </a:p>
        </p:txBody>
      </p:sp>
      <p:sp>
        <p:nvSpPr>
          <p:cNvPr id="3" name="Content Placeholder 2">
            <a:extLst>
              <a:ext uri="{FF2B5EF4-FFF2-40B4-BE49-F238E27FC236}">
                <a16:creationId xmlns:a16="http://schemas.microsoft.com/office/drawing/2014/main" id="{55671688-A932-7042-8376-9E4FC7A7B523}"/>
              </a:ext>
            </a:extLst>
          </p:cNvPr>
          <p:cNvSpPr>
            <a:spLocks noGrp="1"/>
          </p:cNvSpPr>
          <p:nvPr>
            <p:ph idx="1"/>
          </p:nvPr>
        </p:nvSpPr>
        <p:spPr/>
        <p:txBody>
          <a:bodyPr/>
          <a:lstStyle/>
          <a:p>
            <a:pPr marL="0" indent="0">
              <a:buNone/>
            </a:pPr>
            <a:r>
              <a:rPr lang="en-US" sz="2400" dirty="0"/>
              <a:t>Another Example:</a:t>
            </a:r>
          </a:p>
        </p:txBody>
      </p:sp>
      <p:sp>
        <p:nvSpPr>
          <p:cNvPr id="5" name="Rectangle 4">
            <a:extLst>
              <a:ext uri="{FF2B5EF4-FFF2-40B4-BE49-F238E27FC236}">
                <a16:creationId xmlns:a16="http://schemas.microsoft.com/office/drawing/2014/main" id="{28651274-590F-FC4D-86A0-C72A1939A8F4}"/>
              </a:ext>
            </a:extLst>
          </p:cNvPr>
          <p:cNvSpPr/>
          <p:nvPr/>
        </p:nvSpPr>
        <p:spPr>
          <a:xfrm>
            <a:off x="442175" y="2209800"/>
            <a:ext cx="8839200" cy="2308324"/>
          </a:xfrm>
          <a:prstGeom prst="rect">
            <a:avLst/>
          </a:prstGeom>
        </p:spPr>
        <p:txBody>
          <a:bodyPr wrap="square">
            <a:spAutoFit/>
          </a:bodyPr>
          <a:lstStyle/>
          <a:p>
            <a:r>
              <a:rPr lang="en-US" dirty="0"/>
              <a:t>#</a:t>
            </a:r>
            <a:r>
              <a:rPr lang="en-US" dirty="0" err="1"/>
              <a:t>Dataframe</a:t>
            </a:r>
            <a:r>
              <a:rPr lang="en-US" dirty="0"/>
              <a:t> for the Example</a:t>
            </a:r>
          </a:p>
          <a:p>
            <a:r>
              <a:rPr lang="en-US" dirty="0"/>
              <a:t>age = c(22,21,NA,24,19,20,23)</a:t>
            </a:r>
          </a:p>
          <a:p>
            <a:r>
              <a:rPr lang="en-US" dirty="0" err="1"/>
              <a:t>yrs_math_ed</a:t>
            </a:r>
            <a:r>
              <a:rPr lang="en-US" dirty="0"/>
              <a:t> = c(4,5,NA,2,5,3,5)</a:t>
            </a:r>
          </a:p>
          <a:p>
            <a:r>
              <a:rPr lang="en-US" dirty="0"/>
              <a:t>names = c("</a:t>
            </a:r>
            <a:r>
              <a:rPr lang="en-US" dirty="0" err="1"/>
              <a:t>Mary","Martha","Rosy","Kim","Kristen","Amy","Sam</a:t>
            </a:r>
            <a:r>
              <a:rPr lang="en-US" dirty="0"/>
              <a:t>")</a:t>
            </a:r>
          </a:p>
          <a:p>
            <a:r>
              <a:rPr lang="en-US" dirty="0"/>
              <a:t>subject = c("</a:t>
            </a:r>
            <a:r>
              <a:rPr lang="en-US" dirty="0" err="1"/>
              <a:t>English","Math",NA,"Sociology","Math","Music","Dance</a:t>
            </a:r>
            <a:r>
              <a:rPr lang="en-US" dirty="0"/>
              <a:t>")</a:t>
            </a:r>
          </a:p>
          <a:p>
            <a:r>
              <a:rPr lang="en-US" dirty="0" err="1"/>
              <a:t>df</a:t>
            </a:r>
            <a:r>
              <a:rPr lang="en-US" dirty="0"/>
              <a:t> = </a:t>
            </a:r>
            <a:r>
              <a:rPr lang="en-US" dirty="0" err="1"/>
              <a:t>data.frame</a:t>
            </a:r>
            <a:r>
              <a:rPr lang="en-US" dirty="0"/>
              <a:t>(Age = age, Years = </a:t>
            </a:r>
            <a:r>
              <a:rPr lang="en-US" dirty="0" err="1"/>
              <a:t>yrs_math_ed,Name</a:t>
            </a:r>
            <a:r>
              <a:rPr lang="en-US" dirty="0"/>
              <a:t> = names, Major = subject)</a:t>
            </a:r>
          </a:p>
          <a:p>
            <a:r>
              <a:rPr lang="en-US" dirty="0" err="1"/>
              <a:t>df</a:t>
            </a:r>
            <a:endParaRPr lang="en-US" dirty="0"/>
          </a:p>
          <a:p>
            <a:r>
              <a:rPr lang="en-US" dirty="0"/>
              <a:t># Names and Subjects are already factors. </a:t>
            </a:r>
          </a:p>
        </p:txBody>
      </p:sp>
    </p:spTree>
    <p:extLst>
      <p:ext uri="{BB962C8B-B14F-4D97-AF65-F5344CB8AC3E}">
        <p14:creationId xmlns:p14="http://schemas.microsoft.com/office/powerpoint/2010/main" val="3111816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2A3AE-CACD-B547-BEC8-16870070B9FC}"/>
              </a:ext>
            </a:extLst>
          </p:cNvPr>
          <p:cNvSpPr>
            <a:spLocks noGrp="1"/>
          </p:cNvSpPr>
          <p:nvPr>
            <p:ph type="title"/>
          </p:nvPr>
        </p:nvSpPr>
        <p:spPr/>
        <p:txBody>
          <a:bodyPr/>
          <a:lstStyle/>
          <a:p>
            <a:r>
              <a:rPr lang="en-US" dirty="0"/>
              <a:t>Factors</a:t>
            </a:r>
          </a:p>
        </p:txBody>
      </p:sp>
      <p:sp>
        <p:nvSpPr>
          <p:cNvPr id="3" name="Content Placeholder 2">
            <a:extLst>
              <a:ext uri="{FF2B5EF4-FFF2-40B4-BE49-F238E27FC236}">
                <a16:creationId xmlns:a16="http://schemas.microsoft.com/office/drawing/2014/main" id="{55671688-A932-7042-8376-9E4FC7A7B523}"/>
              </a:ext>
            </a:extLst>
          </p:cNvPr>
          <p:cNvSpPr>
            <a:spLocks noGrp="1"/>
          </p:cNvSpPr>
          <p:nvPr>
            <p:ph idx="1"/>
          </p:nvPr>
        </p:nvSpPr>
        <p:spPr>
          <a:xfrm>
            <a:off x="457200" y="1447800"/>
            <a:ext cx="8229600" cy="4525963"/>
          </a:xfrm>
        </p:spPr>
        <p:txBody>
          <a:bodyPr/>
          <a:lstStyle/>
          <a:p>
            <a:pPr marL="0" indent="0">
              <a:buNone/>
            </a:pPr>
            <a:r>
              <a:rPr lang="en-US" sz="2400" dirty="0"/>
              <a:t>Another Example:</a:t>
            </a:r>
          </a:p>
        </p:txBody>
      </p:sp>
      <p:sp>
        <p:nvSpPr>
          <p:cNvPr id="5" name="Rectangle 4">
            <a:extLst>
              <a:ext uri="{FF2B5EF4-FFF2-40B4-BE49-F238E27FC236}">
                <a16:creationId xmlns:a16="http://schemas.microsoft.com/office/drawing/2014/main" id="{28651274-590F-FC4D-86A0-C72A1939A8F4}"/>
              </a:ext>
            </a:extLst>
          </p:cNvPr>
          <p:cNvSpPr/>
          <p:nvPr/>
        </p:nvSpPr>
        <p:spPr>
          <a:xfrm>
            <a:off x="442175" y="2057400"/>
            <a:ext cx="8839200" cy="4401205"/>
          </a:xfrm>
          <a:prstGeom prst="rect">
            <a:avLst/>
          </a:prstGeom>
        </p:spPr>
        <p:txBody>
          <a:bodyPr wrap="square">
            <a:spAutoFit/>
          </a:bodyPr>
          <a:lstStyle/>
          <a:p>
            <a:r>
              <a:rPr lang="en-US" sz="1400" dirty="0"/>
              <a:t>mpg %&gt;%</a:t>
            </a:r>
          </a:p>
          <a:p>
            <a:r>
              <a:rPr lang="en-US" sz="1400" dirty="0" err="1"/>
              <a:t>ggplot</a:t>
            </a:r>
            <a:r>
              <a:rPr lang="en-US" sz="1400" dirty="0"/>
              <a:t>(</a:t>
            </a:r>
            <a:r>
              <a:rPr lang="en-US" sz="1400" dirty="0" err="1"/>
              <a:t>aes</a:t>
            </a:r>
            <a:r>
              <a:rPr lang="en-US" sz="1400" dirty="0"/>
              <a:t>(x = </a:t>
            </a:r>
            <a:r>
              <a:rPr lang="en-US" sz="1400" dirty="0" err="1"/>
              <a:t>hwy</a:t>
            </a:r>
            <a:r>
              <a:rPr lang="en-US" sz="1400" dirty="0"/>
              <a:t>, y = </a:t>
            </a:r>
            <a:r>
              <a:rPr lang="en-US" sz="1400" dirty="0" err="1"/>
              <a:t>cty</a:t>
            </a:r>
            <a:r>
              <a:rPr lang="en-US" sz="1400" dirty="0"/>
              <a:t>, color = </a:t>
            </a:r>
            <a:r>
              <a:rPr lang="en-US" sz="1400" dirty="0" err="1"/>
              <a:t>cyl</a:t>
            </a:r>
            <a:r>
              <a:rPr lang="en-US" sz="1400" dirty="0"/>
              <a:t>)) +</a:t>
            </a:r>
          </a:p>
          <a:p>
            <a:r>
              <a:rPr lang="en-US" sz="1400" dirty="0" err="1"/>
              <a:t>geom_point</a:t>
            </a:r>
            <a:r>
              <a:rPr lang="en-US" sz="1400" dirty="0"/>
              <a:t>()</a:t>
            </a:r>
          </a:p>
          <a:p>
            <a:endParaRPr lang="en-US" sz="1400" dirty="0"/>
          </a:p>
          <a:p>
            <a:r>
              <a:rPr lang="en-US" sz="1400" dirty="0"/>
              <a:t>mpg %&gt;%</a:t>
            </a:r>
          </a:p>
          <a:p>
            <a:r>
              <a:rPr lang="en-US" sz="1400" dirty="0" err="1"/>
              <a:t>ggplot</a:t>
            </a:r>
            <a:r>
              <a:rPr lang="en-US" sz="1400" dirty="0"/>
              <a:t>(</a:t>
            </a:r>
            <a:r>
              <a:rPr lang="en-US" sz="1400" dirty="0" err="1"/>
              <a:t>aes</a:t>
            </a:r>
            <a:r>
              <a:rPr lang="en-US" sz="1400" dirty="0"/>
              <a:t>(x = </a:t>
            </a:r>
            <a:r>
              <a:rPr lang="en-US" sz="1400" dirty="0" err="1"/>
              <a:t>hwy</a:t>
            </a:r>
            <a:r>
              <a:rPr lang="en-US" sz="1400" dirty="0"/>
              <a:t>, y = </a:t>
            </a:r>
            <a:r>
              <a:rPr lang="en-US" sz="1400" dirty="0" err="1"/>
              <a:t>cty</a:t>
            </a:r>
            <a:r>
              <a:rPr lang="en-US" sz="1400" dirty="0"/>
              <a:t>, color = </a:t>
            </a:r>
            <a:r>
              <a:rPr lang="en-US" sz="1400" dirty="0" err="1"/>
              <a:t>as.factor</a:t>
            </a:r>
            <a:r>
              <a:rPr lang="en-US" sz="1400" dirty="0"/>
              <a:t>(</a:t>
            </a:r>
            <a:r>
              <a:rPr lang="en-US" sz="1400" dirty="0" err="1"/>
              <a:t>cyl</a:t>
            </a:r>
            <a:r>
              <a:rPr lang="en-US" sz="1400" dirty="0"/>
              <a:t>))) +</a:t>
            </a:r>
          </a:p>
          <a:p>
            <a:r>
              <a:rPr lang="en-US" sz="1400" dirty="0" err="1"/>
              <a:t>geom_point</a:t>
            </a:r>
            <a:r>
              <a:rPr lang="en-US" sz="1400" dirty="0"/>
              <a:t>()</a:t>
            </a:r>
          </a:p>
          <a:p>
            <a:endParaRPr lang="en-US" sz="1400" dirty="0"/>
          </a:p>
          <a:p>
            <a:r>
              <a:rPr lang="en-US" sz="1400" dirty="0" err="1"/>
              <a:t>cylFact</a:t>
            </a:r>
            <a:r>
              <a:rPr lang="en-US" sz="1400" dirty="0"/>
              <a:t> = factor(</a:t>
            </a:r>
            <a:r>
              <a:rPr lang="en-US" sz="1400" dirty="0" err="1"/>
              <a:t>mpg$cyl</a:t>
            </a:r>
            <a:r>
              <a:rPr lang="en-US" sz="1400" dirty="0"/>
              <a:t>)</a:t>
            </a:r>
          </a:p>
          <a:p>
            <a:r>
              <a:rPr lang="en-US" sz="1400" dirty="0" err="1"/>
              <a:t>cylFact</a:t>
            </a:r>
            <a:endParaRPr lang="en-US" sz="1400" dirty="0"/>
          </a:p>
          <a:p>
            <a:r>
              <a:rPr lang="en-US" sz="1400" dirty="0"/>
              <a:t>levels(</a:t>
            </a:r>
            <a:r>
              <a:rPr lang="en-US" sz="1400" dirty="0" err="1"/>
              <a:t>cylFact</a:t>
            </a:r>
            <a:r>
              <a:rPr lang="en-US" sz="1400" dirty="0"/>
              <a:t>) = c("</a:t>
            </a:r>
            <a:r>
              <a:rPr lang="en-US" sz="1400" dirty="0" err="1"/>
              <a:t>Four","Five","Six","Eight</a:t>
            </a:r>
            <a:r>
              <a:rPr lang="en-US" sz="1400" dirty="0"/>
              <a:t>")</a:t>
            </a:r>
          </a:p>
          <a:p>
            <a:r>
              <a:rPr lang="en-US" sz="1400" dirty="0" err="1"/>
              <a:t>cylFact</a:t>
            </a:r>
            <a:endParaRPr lang="en-US" sz="1400" dirty="0"/>
          </a:p>
          <a:p>
            <a:endParaRPr lang="en-US" sz="1400" dirty="0"/>
          </a:p>
          <a:p>
            <a:r>
              <a:rPr lang="en-US" sz="1400" dirty="0" err="1"/>
              <a:t>cylFact</a:t>
            </a:r>
            <a:r>
              <a:rPr lang="en-US" sz="1400" dirty="0"/>
              <a:t> = factor(</a:t>
            </a:r>
            <a:r>
              <a:rPr lang="en-US" sz="1400" dirty="0" err="1"/>
              <a:t>mpg$cyl</a:t>
            </a:r>
            <a:r>
              <a:rPr lang="en-US" sz="1400" dirty="0"/>
              <a:t>, labels = c("</a:t>
            </a:r>
            <a:r>
              <a:rPr lang="en-US" sz="1400" dirty="0" err="1"/>
              <a:t>Four","Five","Six","Eight</a:t>
            </a:r>
            <a:r>
              <a:rPr lang="en-US" sz="1400" dirty="0"/>
              <a:t>"))</a:t>
            </a:r>
          </a:p>
          <a:p>
            <a:r>
              <a:rPr lang="en-US" sz="1400" dirty="0" err="1"/>
              <a:t>cylFact</a:t>
            </a:r>
            <a:endParaRPr lang="en-US" sz="1400" dirty="0"/>
          </a:p>
          <a:p>
            <a:endParaRPr lang="en-US" sz="1400" dirty="0"/>
          </a:p>
          <a:p>
            <a:r>
              <a:rPr lang="en-US" sz="1400" dirty="0"/>
              <a:t>mpg %&gt;% </a:t>
            </a:r>
          </a:p>
          <a:p>
            <a:r>
              <a:rPr lang="en-US" sz="1400" dirty="0"/>
              <a:t>mutate(</a:t>
            </a:r>
            <a:r>
              <a:rPr lang="en-US" sz="1400" dirty="0" err="1"/>
              <a:t>cyl_Factor</a:t>
            </a:r>
            <a:r>
              <a:rPr lang="en-US" sz="1400" dirty="0"/>
              <a:t> = </a:t>
            </a:r>
            <a:r>
              <a:rPr lang="en-US" sz="1400" dirty="0" err="1"/>
              <a:t>cylFact</a:t>
            </a:r>
            <a:r>
              <a:rPr lang="en-US" sz="1400" dirty="0"/>
              <a:t>) %&gt;%</a:t>
            </a:r>
          </a:p>
          <a:p>
            <a:r>
              <a:rPr lang="en-US" sz="1400" dirty="0" err="1"/>
              <a:t>ggplot</a:t>
            </a:r>
            <a:r>
              <a:rPr lang="en-US" sz="1400" dirty="0"/>
              <a:t>(</a:t>
            </a:r>
            <a:r>
              <a:rPr lang="en-US" sz="1400" dirty="0" err="1"/>
              <a:t>aes</a:t>
            </a:r>
            <a:r>
              <a:rPr lang="en-US" sz="1400" dirty="0"/>
              <a:t>(x = </a:t>
            </a:r>
            <a:r>
              <a:rPr lang="en-US" sz="1400" dirty="0" err="1"/>
              <a:t>hwy</a:t>
            </a:r>
            <a:r>
              <a:rPr lang="en-US" sz="1400" dirty="0"/>
              <a:t>, y = </a:t>
            </a:r>
            <a:r>
              <a:rPr lang="en-US" sz="1400" dirty="0" err="1"/>
              <a:t>cty</a:t>
            </a:r>
            <a:r>
              <a:rPr lang="en-US" sz="1400" dirty="0"/>
              <a:t>, color = </a:t>
            </a:r>
            <a:r>
              <a:rPr lang="en-US" sz="1400" dirty="0" err="1"/>
              <a:t>cyl_Factor</a:t>
            </a:r>
            <a:r>
              <a:rPr lang="en-US" sz="1400" dirty="0"/>
              <a:t>)) +</a:t>
            </a:r>
          </a:p>
          <a:p>
            <a:r>
              <a:rPr lang="en-US" sz="1400" dirty="0" err="1"/>
              <a:t>geom_point</a:t>
            </a:r>
            <a:r>
              <a:rPr lang="en-US" sz="1400" dirty="0"/>
              <a:t>()</a:t>
            </a:r>
          </a:p>
        </p:txBody>
      </p:sp>
      <p:sp>
        <p:nvSpPr>
          <p:cNvPr id="4" name="TextBox 3">
            <a:extLst>
              <a:ext uri="{FF2B5EF4-FFF2-40B4-BE49-F238E27FC236}">
                <a16:creationId xmlns:a16="http://schemas.microsoft.com/office/drawing/2014/main" id="{FA86F61E-495D-A247-A60E-3BE395C5A7E9}"/>
              </a:ext>
            </a:extLst>
          </p:cNvPr>
          <p:cNvSpPr txBox="1"/>
          <p:nvPr/>
        </p:nvSpPr>
        <p:spPr>
          <a:xfrm>
            <a:off x="5257800" y="5638800"/>
            <a:ext cx="2895600" cy="369332"/>
          </a:xfrm>
          <a:prstGeom prst="rect">
            <a:avLst/>
          </a:prstGeom>
          <a:noFill/>
        </p:spPr>
        <p:txBody>
          <a:bodyPr wrap="square" rtlCol="0">
            <a:spAutoFit/>
          </a:bodyPr>
          <a:lstStyle/>
          <a:p>
            <a:r>
              <a:rPr lang="en-US" b="1" i="1" dirty="0">
                <a:solidFill>
                  <a:srgbClr val="00B050"/>
                </a:solidFill>
              </a:rPr>
              <a:t>use </a:t>
            </a:r>
            <a:r>
              <a:rPr lang="en-US" b="1" i="1" dirty="0" err="1">
                <a:solidFill>
                  <a:srgbClr val="00B050"/>
                </a:solidFill>
              </a:rPr>
              <a:t>transmutate</a:t>
            </a:r>
            <a:r>
              <a:rPr lang="en-US" b="1" i="1" dirty="0">
                <a:solidFill>
                  <a:srgbClr val="00B050"/>
                </a:solidFill>
              </a:rPr>
              <a:t> as well</a:t>
            </a:r>
          </a:p>
        </p:txBody>
      </p:sp>
    </p:spTree>
    <p:extLst>
      <p:ext uri="{BB962C8B-B14F-4D97-AF65-F5344CB8AC3E}">
        <p14:creationId xmlns:p14="http://schemas.microsoft.com/office/powerpoint/2010/main" val="2944600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C0477-BCA1-0643-8411-0D22C2AE25B7}"/>
              </a:ext>
            </a:extLst>
          </p:cNvPr>
          <p:cNvSpPr>
            <a:spLocks noGrp="1"/>
          </p:cNvSpPr>
          <p:nvPr>
            <p:ph type="title"/>
          </p:nvPr>
        </p:nvSpPr>
        <p:spPr/>
        <p:txBody>
          <a:bodyPr/>
          <a:lstStyle/>
          <a:p>
            <a:r>
              <a:rPr lang="en-US" dirty="0"/>
              <a:t>Factors | cut()</a:t>
            </a:r>
          </a:p>
        </p:txBody>
      </p:sp>
      <p:sp>
        <p:nvSpPr>
          <p:cNvPr id="3" name="Content Placeholder 2">
            <a:extLst>
              <a:ext uri="{FF2B5EF4-FFF2-40B4-BE49-F238E27FC236}">
                <a16:creationId xmlns:a16="http://schemas.microsoft.com/office/drawing/2014/main" id="{7C98100B-9995-774B-80EE-DC26253DF66D}"/>
              </a:ext>
            </a:extLst>
          </p:cNvPr>
          <p:cNvSpPr>
            <a:spLocks noGrp="1"/>
          </p:cNvSpPr>
          <p:nvPr>
            <p:ph idx="1"/>
          </p:nvPr>
        </p:nvSpPr>
        <p:spPr>
          <a:xfrm>
            <a:off x="457200" y="1524000"/>
            <a:ext cx="8229600" cy="3352800"/>
          </a:xfrm>
        </p:spPr>
        <p:txBody>
          <a:bodyPr/>
          <a:lstStyle/>
          <a:p>
            <a:pPr marL="0" indent="0">
              <a:buNone/>
            </a:pPr>
            <a:r>
              <a:rPr lang="en-US" sz="2400" dirty="0"/>
              <a:t>What if you have a continuous variable that you would like to turn into a factor?  </a:t>
            </a:r>
          </a:p>
          <a:p>
            <a:pPr marL="0" indent="0">
              <a:buNone/>
            </a:pPr>
            <a:r>
              <a:rPr lang="en-US" sz="2400" dirty="0"/>
              <a:t>For instance you have a variable in the mpg dataset that measures the displacement (</a:t>
            </a:r>
            <a:r>
              <a:rPr lang="en-US" sz="2400" dirty="0" err="1"/>
              <a:t>displ</a:t>
            </a:r>
            <a:r>
              <a:rPr lang="en-US" sz="2400" dirty="0"/>
              <a:t>).  Let’s say we would like to recognize levels of displacement:</a:t>
            </a:r>
          </a:p>
          <a:p>
            <a:pPr marL="0" indent="0">
              <a:buNone/>
            </a:pPr>
            <a:r>
              <a:rPr lang="en-US" sz="2400" dirty="0"/>
              <a:t>High: [6 – 8)</a:t>
            </a:r>
          </a:p>
          <a:p>
            <a:pPr marL="0" indent="0">
              <a:buNone/>
            </a:pPr>
            <a:r>
              <a:rPr lang="en-US" sz="2400" dirty="0"/>
              <a:t>Medium: [4 – 6)</a:t>
            </a:r>
          </a:p>
          <a:p>
            <a:pPr marL="0" indent="0">
              <a:buNone/>
            </a:pPr>
            <a:r>
              <a:rPr lang="en-US" sz="2400" dirty="0"/>
              <a:t>Low: (1-,4) </a:t>
            </a:r>
          </a:p>
        </p:txBody>
      </p:sp>
      <p:sp>
        <p:nvSpPr>
          <p:cNvPr id="4" name="Rectangle 3">
            <a:extLst>
              <a:ext uri="{FF2B5EF4-FFF2-40B4-BE49-F238E27FC236}">
                <a16:creationId xmlns:a16="http://schemas.microsoft.com/office/drawing/2014/main" id="{35162C77-0C8C-FA4A-B92A-E4274AA466D4}"/>
              </a:ext>
            </a:extLst>
          </p:cNvPr>
          <p:cNvSpPr/>
          <p:nvPr/>
        </p:nvSpPr>
        <p:spPr>
          <a:xfrm>
            <a:off x="152400" y="5029200"/>
            <a:ext cx="8839200" cy="1569660"/>
          </a:xfrm>
          <a:prstGeom prst="rect">
            <a:avLst/>
          </a:prstGeom>
        </p:spPr>
        <p:txBody>
          <a:bodyPr wrap="square">
            <a:spAutoFit/>
          </a:bodyPr>
          <a:lstStyle/>
          <a:p>
            <a:r>
              <a:rPr lang="en-US" sz="1600" dirty="0" err="1"/>
              <a:t>displ_Factor</a:t>
            </a:r>
            <a:r>
              <a:rPr lang="en-US" sz="1600" dirty="0"/>
              <a:t> = cut(</a:t>
            </a:r>
            <a:r>
              <a:rPr lang="en-US" sz="1600" dirty="0" err="1"/>
              <a:t>mpg$displ</a:t>
            </a:r>
            <a:r>
              <a:rPr lang="en-US" sz="1600" dirty="0"/>
              <a:t>, breaks = c(1,4,6,8), labels = c("</a:t>
            </a:r>
            <a:r>
              <a:rPr lang="en-US" sz="1600" dirty="0" err="1"/>
              <a:t>Low","Medium","High</a:t>
            </a:r>
            <a:r>
              <a:rPr lang="en-US" sz="1600" dirty="0"/>
              <a:t>"))</a:t>
            </a:r>
          </a:p>
          <a:p>
            <a:endParaRPr lang="en-US" sz="1600" dirty="0"/>
          </a:p>
          <a:p>
            <a:r>
              <a:rPr lang="en-US" sz="1600" dirty="0"/>
              <a:t>mpg %&gt;% </a:t>
            </a:r>
          </a:p>
          <a:p>
            <a:r>
              <a:rPr lang="en-US" sz="1600" dirty="0"/>
              <a:t>mutate(</a:t>
            </a:r>
            <a:r>
              <a:rPr lang="en-US" sz="1600" dirty="0" err="1"/>
              <a:t>displ_Factor</a:t>
            </a:r>
            <a:r>
              <a:rPr lang="en-US" sz="1600" dirty="0"/>
              <a:t> = </a:t>
            </a:r>
            <a:r>
              <a:rPr lang="en-US" sz="1600" dirty="0" err="1"/>
              <a:t>displ_Factor</a:t>
            </a:r>
            <a:r>
              <a:rPr lang="en-US" sz="1600" dirty="0"/>
              <a:t>) %&gt;%</a:t>
            </a:r>
          </a:p>
          <a:p>
            <a:r>
              <a:rPr lang="en-US" sz="1600" dirty="0" err="1"/>
              <a:t>ggplot</a:t>
            </a:r>
            <a:r>
              <a:rPr lang="en-US" sz="1600" dirty="0"/>
              <a:t>(</a:t>
            </a:r>
            <a:r>
              <a:rPr lang="en-US" sz="1600" dirty="0" err="1"/>
              <a:t>aes</a:t>
            </a:r>
            <a:r>
              <a:rPr lang="en-US" sz="1600" dirty="0"/>
              <a:t>(x = </a:t>
            </a:r>
            <a:r>
              <a:rPr lang="en-US" sz="1600" dirty="0" err="1"/>
              <a:t>hwy</a:t>
            </a:r>
            <a:r>
              <a:rPr lang="en-US" sz="1600" dirty="0"/>
              <a:t>, y = </a:t>
            </a:r>
            <a:r>
              <a:rPr lang="en-US" sz="1600" dirty="0" err="1"/>
              <a:t>cty</a:t>
            </a:r>
            <a:r>
              <a:rPr lang="en-US" sz="1600" dirty="0"/>
              <a:t>, color = </a:t>
            </a:r>
            <a:r>
              <a:rPr lang="en-US" sz="1600" dirty="0" err="1"/>
              <a:t>displ_Factor</a:t>
            </a:r>
            <a:r>
              <a:rPr lang="en-US" sz="1600" dirty="0"/>
              <a:t>)) +</a:t>
            </a:r>
          </a:p>
          <a:p>
            <a:r>
              <a:rPr lang="en-US" sz="1600" dirty="0" err="1"/>
              <a:t>geom_point</a:t>
            </a:r>
            <a:r>
              <a:rPr lang="en-US" sz="1600" dirty="0"/>
              <a:t>()</a:t>
            </a:r>
          </a:p>
        </p:txBody>
      </p:sp>
    </p:spTree>
    <p:extLst>
      <p:ext uri="{BB962C8B-B14F-4D97-AF65-F5344CB8AC3E}">
        <p14:creationId xmlns:p14="http://schemas.microsoft.com/office/powerpoint/2010/main" val="3921064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5872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533400" y="1828800"/>
            <a:ext cx="8458200" cy="900546"/>
          </a:xfrm>
        </p:spPr>
        <p:txBody>
          <a:bodyPr/>
          <a:lstStyle/>
          <a:p>
            <a:r>
              <a:rPr lang="en-US" dirty="0"/>
              <a:t>Exploratory Data Analysis (EDA)</a:t>
            </a:r>
          </a:p>
        </p:txBody>
      </p:sp>
      <p:sp>
        <p:nvSpPr>
          <p:cNvPr id="4" name="Subtitle 3"/>
          <p:cNvSpPr>
            <a:spLocks noGrp="1"/>
          </p:cNvSpPr>
          <p:nvPr>
            <p:ph type="subTitle" idx="1"/>
          </p:nvPr>
        </p:nvSpPr>
        <p:spPr>
          <a:xfrm>
            <a:off x="381000" y="2895600"/>
            <a:ext cx="8534400" cy="1752600"/>
          </a:xfrm>
        </p:spPr>
        <p:txBody>
          <a:bodyPr/>
          <a:lstStyle/>
          <a:p>
            <a:endParaRPr lang="en-IN" dirty="0"/>
          </a:p>
        </p:txBody>
      </p:sp>
    </p:spTree>
    <p:extLst>
      <p:ext uri="{BB962C8B-B14F-4D97-AF65-F5344CB8AC3E}">
        <p14:creationId xmlns:p14="http://schemas.microsoft.com/office/powerpoint/2010/main" val="3702211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A9E1C-1D52-8D4D-B44B-857AC324BA86}"/>
              </a:ext>
            </a:extLst>
          </p:cNvPr>
          <p:cNvSpPr>
            <a:spLocks noGrp="1"/>
          </p:cNvSpPr>
          <p:nvPr>
            <p:ph type="title"/>
          </p:nvPr>
        </p:nvSpPr>
        <p:spPr/>
        <p:txBody>
          <a:bodyPr/>
          <a:lstStyle/>
          <a:p>
            <a:r>
              <a:rPr lang="en-US" dirty="0"/>
              <a:t>What is EDA</a:t>
            </a:r>
          </a:p>
        </p:txBody>
      </p:sp>
      <p:sp>
        <p:nvSpPr>
          <p:cNvPr id="3" name="Content Placeholder 2">
            <a:extLst>
              <a:ext uri="{FF2B5EF4-FFF2-40B4-BE49-F238E27FC236}">
                <a16:creationId xmlns:a16="http://schemas.microsoft.com/office/drawing/2014/main" id="{6C02A211-F756-B14A-96C6-C9E276FAB8E3}"/>
              </a:ext>
            </a:extLst>
          </p:cNvPr>
          <p:cNvSpPr>
            <a:spLocks noGrp="1"/>
          </p:cNvSpPr>
          <p:nvPr>
            <p:ph idx="1"/>
          </p:nvPr>
        </p:nvSpPr>
        <p:spPr>
          <a:xfrm>
            <a:off x="304800" y="1600200"/>
            <a:ext cx="8534400" cy="5105400"/>
          </a:xfrm>
        </p:spPr>
        <p:txBody>
          <a:bodyPr/>
          <a:lstStyle/>
          <a:p>
            <a:pPr marL="0" indent="0">
              <a:buNone/>
            </a:pPr>
            <a:r>
              <a:rPr lang="en-US" sz="2000" i="1" dirty="0"/>
              <a:t>Exploratory data analysis is an attitude, a state of flexibility, a willingness to look for those things that we believe are not there, as well as those we believe to be there.  </a:t>
            </a:r>
          </a:p>
          <a:p>
            <a:pPr marL="0" indent="0">
              <a:buNone/>
            </a:pPr>
            <a:r>
              <a:rPr lang="en-US" sz="2000" dirty="0"/>
              <a:t>						-John Tukey</a:t>
            </a:r>
          </a:p>
          <a:p>
            <a:r>
              <a:rPr lang="en-US" sz="2800" dirty="0"/>
              <a:t>Plots and Graphs</a:t>
            </a:r>
          </a:p>
          <a:p>
            <a:pPr lvl="1"/>
            <a:r>
              <a:rPr lang="en-US" sz="2000" dirty="0"/>
              <a:t>Histograms </a:t>
            </a:r>
          </a:p>
          <a:p>
            <a:pPr lvl="1"/>
            <a:r>
              <a:rPr lang="en-US" sz="2000" dirty="0"/>
              <a:t>Box Plots</a:t>
            </a:r>
          </a:p>
          <a:p>
            <a:pPr lvl="1"/>
            <a:r>
              <a:rPr lang="en-US" sz="2000" dirty="0"/>
              <a:t>Density Plots</a:t>
            </a:r>
          </a:p>
          <a:p>
            <a:pPr lvl="1"/>
            <a:r>
              <a:rPr lang="en-US" sz="2000" dirty="0"/>
              <a:t>Pairwise Scatter / Correlation Plots</a:t>
            </a:r>
          </a:p>
          <a:p>
            <a:pPr lvl="1"/>
            <a:r>
              <a:rPr lang="en-US" sz="2000" dirty="0"/>
              <a:t>Time Series Plots</a:t>
            </a:r>
          </a:p>
          <a:p>
            <a:r>
              <a:rPr lang="en-US" sz="2800" dirty="0"/>
              <a:t>Summary Statistics</a:t>
            </a:r>
          </a:p>
          <a:p>
            <a:pPr lvl="1"/>
            <a:r>
              <a:rPr lang="en-US" sz="2000" dirty="0"/>
              <a:t>Mean</a:t>
            </a:r>
          </a:p>
          <a:p>
            <a:pPr lvl="1"/>
            <a:r>
              <a:rPr lang="en-US" sz="2000" dirty="0"/>
              <a:t>5 Number Summary</a:t>
            </a:r>
          </a:p>
        </p:txBody>
      </p:sp>
    </p:spTree>
    <p:extLst>
      <p:ext uri="{BB962C8B-B14F-4D97-AF65-F5344CB8AC3E}">
        <p14:creationId xmlns:p14="http://schemas.microsoft.com/office/powerpoint/2010/main" val="396928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0B82C-3348-244B-AB5B-519601D7A71A}"/>
              </a:ext>
            </a:extLst>
          </p:cNvPr>
          <p:cNvSpPr>
            <a:spLocks noGrp="1"/>
          </p:cNvSpPr>
          <p:nvPr>
            <p:ph type="title"/>
          </p:nvPr>
        </p:nvSpPr>
        <p:spPr/>
        <p:txBody>
          <a:bodyPr/>
          <a:lstStyle/>
          <a:p>
            <a:r>
              <a:rPr lang="en-US" dirty="0"/>
              <a:t>Why do EDA?</a:t>
            </a:r>
          </a:p>
        </p:txBody>
      </p:sp>
      <p:sp>
        <p:nvSpPr>
          <p:cNvPr id="3" name="Content Placeholder 2">
            <a:extLst>
              <a:ext uri="{FF2B5EF4-FFF2-40B4-BE49-F238E27FC236}">
                <a16:creationId xmlns:a16="http://schemas.microsoft.com/office/drawing/2014/main" id="{8239808C-9BDB-784F-AA18-C5BFB2B12961}"/>
              </a:ext>
            </a:extLst>
          </p:cNvPr>
          <p:cNvSpPr>
            <a:spLocks noGrp="1"/>
          </p:cNvSpPr>
          <p:nvPr>
            <p:ph idx="1"/>
          </p:nvPr>
        </p:nvSpPr>
        <p:spPr>
          <a:xfrm>
            <a:off x="152400" y="1600200"/>
            <a:ext cx="8839200" cy="4525963"/>
          </a:xfrm>
        </p:spPr>
        <p:txBody>
          <a:bodyPr/>
          <a:lstStyle/>
          <a:p>
            <a:pPr marL="0" indent="0">
              <a:buNone/>
            </a:pPr>
            <a:r>
              <a:rPr lang="en-US" sz="2400" i="1" dirty="0"/>
              <a:t>Long before worrying about how to convince others, you first have to understand what’s happening yourself.  </a:t>
            </a:r>
          </a:p>
          <a:p>
            <a:pPr marL="0" indent="0">
              <a:buNone/>
            </a:pPr>
            <a:r>
              <a:rPr lang="en-US" sz="2400" dirty="0"/>
              <a:t>					-Andrew Gelman</a:t>
            </a:r>
          </a:p>
          <a:p>
            <a:pPr marL="0" indent="0">
              <a:buNone/>
            </a:pPr>
            <a:endParaRPr lang="en-US" sz="2400" dirty="0"/>
          </a:p>
          <a:p>
            <a:pPr marL="0" indent="0">
              <a:buNone/>
            </a:pPr>
            <a:r>
              <a:rPr lang="en-US" sz="2400" i="1" dirty="0"/>
              <a:t>EDA is not a formal process with a strict set of rules.  More than anything, EDA is a state of mind.  During the initial phases of EDA you should feel free to investigate every idea that occurs to you.  Some of these ideas will pan out, and some will be dead ends.  As your exploration continues, you will hone in on a few particularly productive areas that you’ll eventually write up and communicate to others.  </a:t>
            </a:r>
          </a:p>
          <a:p>
            <a:pPr marL="0" indent="0">
              <a:buNone/>
            </a:pPr>
            <a:r>
              <a:rPr lang="en-US" sz="2400" dirty="0"/>
              <a:t>					-Hadley </a:t>
            </a:r>
            <a:r>
              <a:rPr lang="en-US" sz="2400" dirty="0" err="1"/>
              <a:t>Wickam</a:t>
            </a:r>
            <a:endParaRPr lang="en-US" sz="2400" dirty="0"/>
          </a:p>
        </p:txBody>
      </p:sp>
    </p:spTree>
    <p:extLst>
      <p:ext uri="{BB962C8B-B14F-4D97-AF65-F5344CB8AC3E}">
        <p14:creationId xmlns:p14="http://schemas.microsoft.com/office/powerpoint/2010/main" val="4130862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6851D-AC53-144C-8588-CB9153D46467}"/>
              </a:ext>
            </a:extLst>
          </p:cNvPr>
          <p:cNvSpPr>
            <a:spLocks noGrp="1"/>
          </p:cNvSpPr>
          <p:nvPr>
            <p:ph type="title"/>
          </p:nvPr>
        </p:nvSpPr>
        <p:spPr/>
        <p:txBody>
          <a:bodyPr/>
          <a:lstStyle/>
          <a:p>
            <a:r>
              <a:rPr lang="en-US" dirty="0"/>
              <a:t>Why Do EDA cont. </a:t>
            </a:r>
          </a:p>
        </p:txBody>
      </p:sp>
      <p:sp>
        <p:nvSpPr>
          <p:cNvPr id="3" name="Content Placeholder 2">
            <a:extLst>
              <a:ext uri="{FF2B5EF4-FFF2-40B4-BE49-F238E27FC236}">
                <a16:creationId xmlns:a16="http://schemas.microsoft.com/office/drawing/2014/main" id="{D56FCB35-ED9D-AC40-A81C-47EC6B4D248F}"/>
              </a:ext>
            </a:extLst>
          </p:cNvPr>
          <p:cNvSpPr>
            <a:spLocks noGrp="1"/>
          </p:cNvSpPr>
          <p:nvPr>
            <p:ph idx="1"/>
          </p:nvPr>
        </p:nvSpPr>
        <p:spPr/>
        <p:txBody>
          <a:bodyPr/>
          <a:lstStyle/>
          <a:p>
            <a:r>
              <a:rPr lang="en-US" dirty="0"/>
              <a:t>gain intuition about the data</a:t>
            </a:r>
          </a:p>
          <a:p>
            <a:r>
              <a:rPr lang="en-US" dirty="0"/>
              <a:t>comparisons between distributions</a:t>
            </a:r>
          </a:p>
          <a:p>
            <a:r>
              <a:rPr lang="en-US" dirty="0"/>
              <a:t>sanity check (format, scale)</a:t>
            </a:r>
          </a:p>
          <a:p>
            <a:r>
              <a:rPr lang="en-US" dirty="0"/>
              <a:t>missing data</a:t>
            </a:r>
          </a:p>
          <a:p>
            <a:r>
              <a:rPr lang="en-US" dirty="0"/>
              <a:t>outliers</a:t>
            </a:r>
          </a:p>
          <a:p>
            <a:r>
              <a:rPr lang="en-US" dirty="0"/>
              <a:t>summarize the data</a:t>
            </a:r>
          </a:p>
          <a:p>
            <a:endParaRPr lang="en-US" dirty="0"/>
          </a:p>
        </p:txBody>
      </p:sp>
    </p:spTree>
    <p:extLst>
      <p:ext uri="{BB962C8B-B14F-4D97-AF65-F5344CB8AC3E}">
        <p14:creationId xmlns:p14="http://schemas.microsoft.com/office/powerpoint/2010/main" val="3026301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1498B-9156-BD4D-BF9C-59139E4B97FB}"/>
              </a:ext>
            </a:extLst>
          </p:cNvPr>
          <p:cNvSpPr>
            <a:spLocks noGrp="1"/>
          </p:cNvSpPr>
          <p:nvPr>
            <p:ph type="title"/>
          </p:nvPr>
        </p:nvSpPr>
        <p:spPr/>
        <p:txBody>
          <a:bodyPr/>
          <a:lstStyle/>
          <a:p>
            <a:r>
              <a:rPr lang="en-US" dirty="0"/>
              <a:t>How to do EDA</a:t>
            </a:r>
          </a:p>
        </p:txBody>
      </p:sp>
      <p:sp>
        <p:nvSpPr>
          <p:cNvPr id="3" name="Content Placeholder 2">
            <a:extLst>
              <a:ext uri="{FF2B5EF4-FFF2-40B4-BE49-F238E27FC236}">
                <a16:creationId xmlns:a16="http://schemas.microsoft.com/office/drawing/2014/main" id="{91F7FDB1-17F2-8A49-B6D4-560091FCA4C8}"/>
              </a:ext>
            </a:extLst>
          </p:cNvPr>
          <p:cNvSpPr>
            <a:spLocks noGrp="1"/>
          </p:cNvSpPr>
          <p:nvPr>
            <p:ph idx="1"/>
          </p:nvPr>
        </p:nvSpPr>
        <p:spPr>
          <a:xfrm>
            <a:off x="152400" y="1600200"/>
            <a:ext cx="8991600" cy="4525963"/>
          </a:xfrm>
        </p:spPr>
        <p:txBody>
          <a:bodyPr/>
          <a:lstStyle/>
          <a:p>
            <a:pPr marL="0" indent="0">
              <a:buNone/>
            </a:pPr>
            <a:r>
              <a:rPr lang="en-US" sz="2400" i="1" dirty="0"/>
              <a:t>EDA is fundamentally a creative process.</a:t>
            </a:r>
          </a:p>
          <a:p>
            <a:pPr marL="0" indent="0">
              <a:buNone/>
            </a:pPr>
            <a:r>
              <a:rPr lang="en-US" sz="2400" dirty="0"/>
              <a:t>					-Hadley </a:t>
            </a:r>
            <a:r>
              <a:rPr lang="en-US" sz="2400" dirty="0" err="1"/>
              <a:t>Wickam</a:t>
            </a:r>
            <a:endParaRPr lang="en-US" sz="2400" dirty="0"/>
          </a:p>
          <a:p>
            <a:endParaRPr lang="en-US" sz="2400" dirty="0"/>
          </a:p>
          <a:p>
            <a:r>
              <a:rPr lang="en-US" sz="2400" dirty="0"/>
              <a:t>Ask questions about your data</a:t>
            </a:r>
          </a:p>
          <a:p>
            <a:r>
              <a:rPr lang="en-US" sz="2400" dirty="0"/>
              <a:t>These questions will lead to new, more fruitful questions.  </a:t>
            </a:r>
          </a:p>
          <a:p>
            <a:r>
              <a:rPr lang="en-US" sz="2400" dirty="0"/>
              <a:t>Use the aforementioned </a:t>
            </a:r>
            <a:r>
              <a:rPr lang="en-US" sz="2400" dirty="0" err="1"/>
              <a:t>plots,graphs,summary</a:t>
            </a:r>
            <a:r>
              <a:rPr lang="en-US" sz="2400" dirty="0"/>
              <a:t> statistics to answer those questions. </a:t>
            </a:r>
          </a:p>
          <a:p>
            <a:endParaRPr lang="en-US" sz="2400" dirty="0"/>
          </a:p>
          <a:p>
            <a:r>
              <a:rPr lang="en-US" sz="2400" dirty="0"/>
              <a:t>Two main types of questions drive EDA</a:t>
            </a:r>
          </a:p>
          <a:p>
            <a:pPr lvl="1"/>
            <a:r>
              <a:rPr lang="en-US" sz="2000" dirty="0"/>
              <a:t>What type of distribution do my variables follow? </a:t>
            </a:r>
            <a:endParaRPr lang="en-US" sz="1600" dirty="0"/>
          </a:p>
          <a:p>
            <a:pPr lvl="1"/>
            <a:r>
              <a:rPr lang="en-US" sz="2000" dirty="0"/>
              <a:t>What type of covariation occurs between my variables?</a:t>
            </a:r>
          </a:p>
        </p:txBody>
      </p:sp>
    </p:spTree>
    <p:extLst>
      <p:ext uri="{BB962C8B-B14F-4D97-AF65-F5344CB8AC3E}">
        <p14:creationId xmlns:p14="http://schemas.microsoft.com/office/powerpoint/2010/main" val="10592990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9356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458200" cy="900546"/>
          </a:xfrm>
        </p:spPr>
        <p:txBody>
          <a:bodyPr/>
          <a:lstStyle/>
          <a:p>
            <a:r>
              <a:rPr lang="en-US" dirty="0"/>
              <a:t>Filtering | filter()</a:t>
            </a:r>
          </a:p>
        </p:txBody>
      </p:sp>
      <p:sp>
        <p:nvSpPr>
          <p:cNvPr id="4" name="Subtitle 3"/>
          <p:cNvSpPr>
            <a:spLocks noGrp="1"/>
          </p:cNvSpPr>
          <p:nvPr>
            <p:ph type="subTitle" idx="1"/>
          </p:nvPr>
        </p:nvSpPr>
        <p:spPr>
          <a:xfrm>
            <a:off x="381000" y="2895600"/>
            <a:ext cx="8534400" cy="1752600"/>
          </a:xfrm>
        </p:spPr>
        <p:txBody>
          <a:bodyPr/>
          <a:lstStyle/>
          <a:p>
            <a:endParaRPr lang="en-IN" dirty="0"/>
          </a:p>
        </p:txBody>
      </p:sp>
    </p:spTree>
    <p:extLst>
      <p:ext uri="{BB962C8B-B14F-4D97-AF65-F5344CB8AC3E}">
        <p14:creationId xmlns:p14="http://schemas.microsoft.com/office/powerpoint/2010/main" val="13933175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533400" y="1828800"/>
            <a:ext cx="8458200" cy="900546"/>
          </a:xfrm>
        </p:spPr>
        <p:txBody>
          <a:bodyPr/>
          <a:lstStyle/>
          <a:p>
            <a:r>
              <a:rPr lang="en-US" dirty="0"/>
              <a:t>EDA | Visualizing Distributions</a:t>
            </a:r>
          </a:p>
        </p:txBody>
      </p:sp>
      <p:sp>
        <p:nvSpPr>
          <p:cNvPr id="4" name="Subtitle 3"/>
          <p:cNvSpPr>
            <a:spLocks noGrp="1"/>
          </p:cNvSpPr>
          <p:nvPr>
            <p:ph type="subTitle" idx="1"/>
          </p:nvPr>
        </p:nvSpPr>
        <p:spPr>
          <a:xfrm>
            <a:off x="381000" y="2895600"/>
            <a:ext cx="8534400" cy="1752600"/>
          </a:xfrm>
        </p:spPr>
        <p:txBody>
          <a:bodyPr/>
          <a:lstStyle/>
          <a:p>
            <a:endParaRPr lang="en-IN" dirty="0"/>
          </a:p>
        </p:txBody>
      </p:sp>
    </p:spTree>
    <p:extLst>
      <p:ext uri="{BB962C8B-B14F-4D97-AF65-F5344CB8AC3E}">
        <p14:creationId xmlns:p14="http://schemas.microsoft.com/office/powerpoint/2010/main" val="4353777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831AD-F4B5-2643-9C90-2B66364DF581}"/>
              </a:ext>
            </a:extLst>
          </p:cNvPr>
          <p:cNvSpPr>
            <a:spLocks noGrp="1"/>
          </p:cNvSpPr>
          <p:nvPr>
            <p:ph type="title"/>
          </p:nvPr>
        </p:nvSpPr>
        <p:spPr/>
        <p:txBody>
          <a:bodyPr/>
          <a:lstStyle/>
          <a:p>
            <a:r>
              <a:rPr lang="en-US" dirty="0"/>
              <a:t>Categorical Variables</a:t>
            </a:r>
          </a:p>
        </p:txBody>
      </p:sp>
      <p:pic>
        <p:nvPicPr>
          <p:cNvPr id="4" name="Picture 3">
            <a:extLst>
              <a:ext uri="{FF2B5EF4-FFF2-40B4-BE49-F238E27FC236}">
                <a16:creationId xmlns:a16="http://schemas.microsoft.com/office/drawing/2014/main" id="{635CF660-CF6A-4B4D-BC04-FED2F8EE7521}"/>
              </a:ext>
            </a:extLst>
          </p:cNvPr>
          <p:cNvPicPr>
            <a:picLocks noChangeAspect="1"/>
          </p:cNvPicPr>
          <p:nvPr/>
        </p:nvPicPr>
        <p:blipFill>
          <a:blip r:embed="rId2"/>
          <a:stretch>
            <a:fillRect/>
          </a:stretch>
        </p:blipFill>
        <p:spPr>
          <a:xfrm>
            <a:off x="421341" y="2368057"/>
            <a:ext cx="4438446" cy="3646663"/>
          </a:xfrm>
          <a:prstGeom prst="rect">
            <a:avLst/>
          </a:prstGeom>
        </p:spPr>
      </p:pic>
      <p:sp>
        <p:nvSpPr>
          <p:cNvPr id="5" name="Rectangle 4">
            <a:extLst>
              <a:ext uri="{FF2B5EF4-FFF2-40B4-BE49-F238E27FC236}">
                <a16:creationId xmlns:a16="http://schemas.microsoft.com/office/drawing/2014/main" id="{BA37A19D-7D90-AE4C-BBA9-8EB419164312}"/>
              </a:ext>
            </a:extLst>
          </p:cNvPr>
          <p:cNvSpPr/>
          <p:nvPr/>
        </p:nvSpPr>
        <p:spPr>
          <a:xfrm>
            <a:off x="685800" y="1454330"/>
            <a:ext cx="4572000" cy="830997"/>
          </a:xfrm>
          <a:prstGeom prst="rect">
            <a:avLst/>
          </a:prstGeom>
        </p:spPr>
        <p:txBody>
          <a:bodyPr>
            <a:spAutoFit/>
          </a:bodyPr>
          <a:lstStyle/>
          <a:p>
            <a:r>
              <a:rPr lang="en-US" sz="1600" dirty="0"/>
              <a:t>mpg %&gt;% </a:t>
            </a:r>
          </a:p>
          <a:p>
            <a:r>
              <a:rPr lang="en-US" sz="1600" dirty="0" err="1"/>
              <a:t>ggplot</a:t>
            </a:r>
            <a:r>
              <a:rPr lang="en-US" sz="1600" dirty="0"/>
              <a:t>(</a:t>
            </a:r>
            <a:r>
              <a:rPr lang="en-US" sz="1600" dirty="0" err="1"/>
              <a:t>aes</a:t>
            </a:r>
            <a:r>
              <a:rPr lang="en-US" sz="1600" dirty="0"/>
              <a:t>(x = class, fill = class)) + </a:t>
            </a:r>
          </a:p>
          <a:p>
            <a:r>
              <a:rPr lang="en-US" sz="1600" dirty="0" err="1"/>
              <a:t>geom_bar</a:t>
            </a:r>
            <a:r>
              <a:rPr lang="en-US" sz="1600" dirty="0"/>
              <a:t>()</a:t>
            </a:r>
          </a:p>
        </p:txBody>
      </p:sp>
      <p:pic>
        <p:nvPicPr>
          <p:cNvPr id="6" name="Picture 5">
            <a:extLst>
              <a:ext uri="{FF2B5EF4-FFF2-40B4-BE49-F238E27FC236}">
                <a16:creationId xmlns:a16="http://schemas.microsoft.com/office/drawing/2014/main" id="{A1E3004A-5523-C845-97B7-A29CBBB51A6F}"/>
              </a:ext>
            </a:extLst>
          </p:cNvPr>
          <p:cNvPicPr>
            <a:picLocks noChangeAspect="1"/>
          </p:cNvPicPr>
          <p:nvPr/>
        </p:nvPicPr>
        <p:blipFill>
          <a:blip r:embed="rId3"/>
          <a:stretch>
            <a:fillRect/>
          </a:stretch>
        </p:blipFill>
        <p:spPr>
          <a:xfrm>
            <a:off x="5507934" y="2391340"/>
            <a:ext cx="2466526" cy="3300281"/>
          </a:xfrm>
          <a:prstGeom prst="rect">
            <a:avLst/>
          </a:prstGeom>
        </p:spPr>
      </p:pic>
      <p:sp>
        <p:nvSpPr>
          <p:cNvPr id="7" name="Rectangle 6">
            <a:extLst>
              <a:ext uri="{FF2B5EF4-FFF2-40B4-BE49-F238E27FC236}">
                <a16:creationId xmlns:a16="http://schemas.microsoft.com/office/drawing/2014/main" id="{EB0F46F1-3EFC-2E44-8D23-0231E735FDC1}"/>
              </a:ext>
            </a:extLst>
          </p:cNvPr>
          <p:cNvSpPr/>
          <p:nvPr/>
        </p:nvSpPr>
        <p:spPr>
          <a:xfrm>
            <a:off x="5867400" y="1800036"/>
            <a:ext cx="1747594" cy="338554"/>
          </a:xfrm>
          <a:prstGeom prst="rect">
            <a:avLst/>
          </a:prstGeom>
        </p:spPr>
        <p:txBody>
          <a:bodyPr wrap="none">
            <a:spAutoFit/>
          </a:bodyPr>
          <a:lstStyle/>
          <a:p>
            <a:r>
              <a:rPr lang="en-US" sz="1600" dirty="0"/>
              <a:t>count(</a:t>
            </a:r>
            <a:r>
              <a:rPr lang="en-US" sz="1600" dirty="0" err="1"/>
              <a:t>mpg,class</a:t>
            </a:r>
            <a:r>
              <a:rPr lang="en-US" sz="1600" dirty="0"/>
              <a:t>)</a:t>
            </a:r>
          </a:p>
        </p:txBody>
      </p:sp>
      <p:sp>
        <p:nvSpPr>
          <p:cNvPr id="8" name="Rectangle 7">
            <a:extLst>
              <a:ext uri="{FF2B5EF4-FFF2-40B4-BE49-F238E27FC236}">
                <a16:creationId xmlns:a16="http://schemas.microsoft.com/office/drawing/2014/main" id="{79D030ED-FB08-3447-AD64-87BFFCF333FF}"/>
              </a:ext>
            </a:extLst>
          </p:cNvPr>
          <p:cNvSpPr/>
          <p:nvPr/>
        </p:nvSpPr>
        <p:spPr>
          <a:xfrm>
            <a:off x="0" y="5943600"/>
            <a:ext cx="6324600" cy="738664"/>
          </a:xfrm>
          <a:prstGeom prst="rect">
            <a:avLst/>
          </a:prstGeom>
        </p:spPr>
        <p:txBody>
          <a:bodyPr wrap="square">
            <a:spAutoFit/>
          </a:bodyPr>
          <a:lstStyle/>
          <a:p>
            <a:r>
              <a:rPr lang="en-US" sz="1400" dirty="0"/>
              <a:t>mpg %&gt;%</a:t>
            </a:r>
          </a:p>
          <a:p>
            <a:r>
              <a:rPr lang="en-US" sz="1400" dirty="0" err="1"/>
              <a:t>ggplot</a:t>
            </a:r>
            <a:r>
              <a:rPr lang="en-US" sz="1400" dirty="0"/>
              <a:t>(</a:t>
            </a:r>
            <a:r>
              <a:rPr lang="en-US" sz="1400" dirty="0" err="1"/>
              <a:t>aes</a:t>
            </a:r>
            <a:r>
              <a:rPr lang="en-US" sz="1400" dirty="0"/>
              <a:t>(x = class, fill = class)) + </a:t>
            </a:r>
            <a:r>
              <a:rPr lang="en-US" sz="1400" dirty="0" err="1"/>
              <a:t>geom_bar</a:t>
            </a:r>
            <a:r>
              <a:rPr lang="en-US" sz="1400" dirty="0"/>
              <a:t>() + </a:t>
            </a:r>
          </a:p>
          <a:p>
            <a:r>
              <a:rPr lang="en-US" sz="1400" dirty="0" err="1"/>
              <a:t>geom_text</a:t>
            </a:r>
            <a:r>
              <a:rPr lang="en-US" sz="1400" dirty="0"/>
              <a:t>(</a:t>
            </a:r>
            <a:r>
              <a:rPr lang="en-US" sz="1400" dirty="0" err="1"/>
              <a:t>aes</a:t>
            </a:r>
            <a:r>
              <a:rPr lang="en-US" sz="1400" dirty="0"/>
              <a:t>(class, </a:t>
            </a:r>
            <a:r>
              <a:rPr lang="en-US" sz="1400" dirty="0" err="1"/>
              <a:t>totals$n</a:t>
            </a:r>
            <a:r>
              <a:rPr lang="en-US" sz="1400" dirty="0"/>
              <a:t> + 2, label = </a:t>
            </a:r>
            <a:r>
              <a:rPr lang="en-US" sz="1400" dirty="0" err="1"/>
              <a:t>totals$n</a:t>
            </a:r>
            <a:r>
              <a:rPr lang="en-US" sz="1400" dirty="0"/>
              <a:t>, fill = NULL), data = totals)</a:t>
            </a:r>
          </a:p>
        </p:txBody>
      </p:sp>
    </p:spTree>
    <p:extLst>
      <p:ext uri="{BB962C8B-B14F-4D97-AF65-F5344CB8AC3E}">
        <p14:creationId xmlns:p14="http://schemas.microsoft.com/office/powerpoint/2010/main" val="181455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B53A-42A8-2148-AB7D-6B1353CD8407}"/>
              </a:ext>
            </a:extLst>
          </p:cNvPr>
          <p:cNvSpPr>
            <a:spLocks noGrp="1"/>
          </p:cNvSpPr>
          <p:nvPr>
            <p:ph type="title"/>
          </p:nvPr>
        </p:nvSpPr>
        <p:spPr/>
        <p:txBody>
          <a:bodyPr/>
          <a:lstStyle/>
          <a:p>
            <a:r>
              <a:rPr lang="en-US" dirty="0"/>
              <a:t>Continuous Variables</a:t>
            </a:r>
          </a:p>
        </p:txBody>
      </p:sp>
      <p:sp>
        <p:nvSpPr>
          <p:cNvPr id="4" name="Rectangle 3">
            <a:extLst>
              <a:ext uri="{FF2B5EF4-FFF2-40B4-BE49-F238E27FC236}">
                <a16:creationId xmlns:a16="http://schemas.microsoft.com/office/drawing/2014/main" id="{7265748D-4EAF-BD4F-AAE1-89964CEF57E5}"/>
              </a:ext>
            </a:extLst>
          </p:cNvPr>
          <p:cNvSpPr/>
          <p:nvPr/>
        </p:nvSpPr>
        <p:spPr>
          <a:xfrm>
            <a:off x="313765" y="1775012"/>
            <a:ext cx="3505200" cy="923330"/>
          </a:xfrm>
          <a:prstGeom prst="rect">
            <a:avLst/>
          </a:prstGeom>
        </p:spPr>
        <p:txBody>
          <a:bodyPr wrap="square">
            <a:spAutoFit/>
          </a:bodyPr>
          <a:lstStyle/>
          <a:p>
            <a:r>
              <a:rPr lang="en-US" dirty="0"/>
              <a:t>mpg %&gt;% </a:t>
            </a:r>
          </a:p>
          <a:p>
            <a:r>
              <a:rPr lang="en-US" dirty="0" err="1"/>
              <a:t>ggplot</a:t>
            </a:r>
            <a:r>
              <a:rPr lang="en-US" dirty="0"/>
              <a:t>(</a:t>
            </a:r>
            <a:r>
              <a:rPr lang="en-US" dirty="0" err="1"/>
              <a:t>aes</a:t>
            </a:r>
            <a:r>
              <a:rPr lang="en-US" dirty="0"/>
              <a:t>(x = </a:t>
            </a:r>
            <a:r>
              <a:rPr lang="en-US" dirty="0" err="1"/>
              <a:t>cty</a:t>
            </a:r>
            <a:r>
              <a:rPr lang="en-US" dirty="0"/>
              <a:t>, fill = class)) + </a:t>
            </a:r>
          </a:p>
          <a:p>
            <a:r>
              <a:rPr lang="en-US" dirty="0" err="1"/>
              <a:t>geom_histogram</a:t>
            </a:r>
            <a:r>
              <a:rPr lang="en-US" dirty="0"/>
              <a:t>()</a:t>
            </a:r>
          </a:p>
        </p:txBody>
      </p:sp>
      <p:pic>
        <p:nvPicPr>
          <p:cNvPr id="5" name="Picture 4">
            <a:extLst>
              <a:ext uri="{FF2B5EF4-FFF2-40B4-BE49-F238E27FC236}">
                <a16:creationId xmlns:a16="http://schemas.microsoft.com/office/drawing/2014/main" id="{DD52D86F-123D-4249-B265-DA91D2534A4C}"/>
              </a:ext>
            </a:extLst>
          </p:cNvPr>
          <p:cNvPicPr>
            <a:picLocks noChangeAspect="1"/>
          </p:cNvPicPr>
          <p:nvPr/>
        </p:nvPicPr>
        <p:blipFill>
          <a:blip r:embed="rId3"/>
          <a:stretch>
            <a:fillRect/>
          </a:stretch>
        </p:blipFill>
        <p:spPr>
          <a:xfrm>
            <a:off x="489701" y="2994212"/>
            <a:ext cx="3153328" cy="2590800"/>
          </a:xfrm>
          <a:prstGeom prst="rect">
            <a:avLst/>
          </a:prstGeom>
        </p:spPr>
      </p:pic>
      <p:sp>
        <p:nvSpPr>
          <p:cNvPr id="6" name="Rectangle 5">
            <a:extLst>
              <a:ext uri="{FF2B5EF4-FFF2-40B4-BE49-F238E27FC236}">
                <a16:creationId xmlns:a16="http://schemas.microsoft.com/office/drawing/2014/main" id="{9000ADF8-D990-264C-B410-E2BAE67BFBC9}"/>
              </a:ext>
            </a:extLst>
          </p:cNvPr>
          <p:cNvSpPr/>
          <p:nvPr/>
        </p:nvSpPr>
        <p:spPr>
          <a:xfrm>
            <a:off x="4809565" y="1775012"/>
            <a:ext cx="3886200" cy="923330"/>
          </a:xfrm>
          <a:prstGeom prst="rect">
            <a:avLst/>
          </a:prstGeom>
        </p:spPr>
        <p:txBody>
          <a:bodyPr wrap="square">
            <a:spAutoFit/>
          </a:bodyPr>
          <a:lstStyle/>
          <a:p>
            <a:r>
              <a:rPr lang="en-US" dirty="0"/>
              <a:t>mpg %&gt;% </a:t>
            </a:r>
          </a:p>
          <a:p>
            <a:r>
              <a:rPr lang="en-US" dirty="0" err="1"/>
              <a:t>ggplot</a:t>
            </a:r>
            <a:r>
              <a:rPr lang="en-US" dirty="0"/>
              <a:t>(</a:t>
            </a:r>
            <a:r>
              <a:rPr lang="en-US" dirty="0" err="1"/>
              <a:t>aes</a:t>
            </a:r>
            <a:r>
              <a:rPr lang="en-US" dirty="0"/>
              <a:t>(x = </a:t>
            </a:r>
            <a:r>
              <a:rPr lang="en-US" dirty="0" err="1"/>
              <a:t>cty</a:t>
            </a:r>
            <a:r>
              <a:rPr lang="en-US" dirty="0"/>
              <a:t>, color = class)) + </a:t>
            </a:r>
          </a:p>
          <a:p>
            <a:r>
              <a:rPr lang="en-US" dirty="0" err="1"/>
              <a:t>geom_freqpoly</a:t>
            </a:r>
            <a:r>
              <a:rPr lang="en-US" dirty="0"/>
              <a:t> ()</a:t>
            </a:r>
          </a:p>
        </p:txBody>
      </p:sp>
      <p:pic>
        <p:nvPicPr>
          <p:cNvPr id="7" name="Picture 6">
            <a:extLst>
              <a:ext uri="{FF2B5EF4-FFF2-40B4-BE49-F238E27FC236}">
                <a16:creationId xmlns:a16="http://schemas.microsoft.com/office/drawing/2014/main" id="{99CE04A6-EA7A-214D-8B8F-4EFA43F73450}"/>
              </a:ext>
            </a:extLst>
          </p:cNvPr>
          <p:cNvPicPr>
            <a:picLocks noChangeAspect="1"/>
          </p:cNvPicPr>
          <p:nvPr/>
        </p:nvPicPr>
        <p:blipFill>
          <a:blip r:embed="rId4"/>
          <a:stretch>
            <a:fillRect/>
          </a:stretch>
        </p:blipFill>
        <p:spPr>
          <a:xfrm>
            <a:off x="5088690" y="2971800"/>
            <a:ext cx="3327950" cy="2734270"/>
          </a:xfrm>
          <a:prstGeom prst="rect">
            <a:avLst/>
          </a:prstGeom>
        </p:spPr>
      </p:pic>
    </p:spTree>
    <p:extLst>
      <p:ext uri="{BB962C8B-B14F-4D97-AF65-F5344CB8AC3E}">
        <p14:creationId xmlns:p14="http://schemas.microsoft.com/office/powerpoint/2010/main" val="1015446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B53A-42A8-2148-AB7D-6B1353CD8407}"/>
              </a:ext>
            </a:extLst>
          </p:cNvPr>
          <p:cNvSpPr>
            <a:spLocks noGrp="1"/>
          </p:cNvSpPr>
          <p:nvPr>
            <p:ph type="title"/>
          </p:nvPr>
        </p:nvSpPr>
        <p:spPr/>
        <p:txBody>
          <a:bodyPr/>
          <a:lstStyle/>
          <a:p>
            <a:r>
              <a:rPr lang="en-US" dirty="0"/>
              <a:t>Continuous Variables</a:t>
            </a:r>
          </a:p>
        </p:txBody>
      </p:sp>
      <p:sp>
        <p:nvSpPr>
          <p:cNvPr id="3" name="Rectangle 2">
            <a:extLst>
              <a:ext uri="{FF2B5EF4-FFF2-40B4-BE49-F238E27FC236}">
                <a16:creationId xmlns:a16="http://schemas.microsoft.com/office/drawing/2014/main" id="{1D05C659-7F28-7440-84AA-C41D0DE872F6}"/>
              </a:ext>
            </a:extLst>
          </p:cNvPr>
          <p:cNvSpPr/>
          <p:nvPr/>
        </p:nvSpPr>
        <p:spPr>
          <a:xfrm>
            <a:off x="152400" y="3200400"/>
            <a:ext cx="3863788" cy="830997"/>
          </a:xfrm>
          <a:prstGeom prst="rect">
            <a:avLst/>
          </a:prstGeom>
        </p:spPr>
        <p:txBody>
          <a:bodyPr wrap="square">
            <a:spAutoFit/>
          </a:bodyPr>
          <a:lstStyle/>
          <a:p>
            <a:r>
              <a:rPr lang="en-US" sz="1600" dirty="0"/>
              <a:t>mpg %&gt;% </a:t>
            </a:r>
          </a:p>
          <a:p>
            <a:r>
              <a:rPr lang="en-US" sz="1600" dirty="0" err="1"/>
              <a:t>ggplot</a:t>
            </a:r>
            <a:r>
              <a:rPr lang="en-US" sz="1600" dirty="0"/>
              <a:t>(</a:t>
            </a:r>
            <a:r>
              <a:rPr lang="en-US" sz="1600" dirty="0" err="1"/>
              <a:t>aes</a:t>
            </a:r>
            <a:r>
              <a:rPr lang="en-US" sz="1600" dirty="0"/>
              <a:t>(y = </a:t>
            </a:r>
            <a:r>
              <a:rPr lang="en-US" sz="1600" dirty="0" err="1"/>
              <a:t>cty</a:t>
            </a:r>
            <a:r>
              <a:rPr lang="en-US" sz="1600" dirty="0"/>
              <a:t>, color = class)) + </a:t>
            </a:r>
          </a:p>
          <a:p>
            <a:r>
              <a:rPr lang="en-US" sz="1600" dirty="0" err="1"/>
              <a:t>geom_boxplot</a:t>
            </a:r>
            <a:r>
              <a:rPr lang="en-US" sz="1600" dirty="0"/>
              <a:t>()</a:t>
            </a:r>
          </a:p>
        </p:txBody>
      </p:sp>
      <p:pic>
        <p:nvPicPr>
          <p:cNvPr id="4" name="Picture 3">
            <a:extLst>
              <a:ext uri="{FF2B5EF4-FFF2-40B4-BE49-F238E27FC236}">
                <a16:creationId xmlns:a16="http://schemas.microsoft.com/office/drawing/2014/main" id="{E1B6C250-D39F-E649-914B-AF3021528EFA}"/>
              </a:ext>
            </a:extLst>
          </p:cNvPr>
          <p:cNvPicPr>
            <a:picLocks noChangeAspect="1"/>
          </p:cNvPicPr>
          <p:nvPr/>
        </p:nvPicPr>
        <p:blipFill>
          <a:blip r:embed="rId3"/>
          <a:stretch>
            <a:fillRect/>
          </a:stretch>
        </p:blipFill>
        <p:spPr>
          <a:xfrm>
            <a:off x="3581400" y="1846570"/>
            <a:ext cx="5318416" cy="4369653"/>
          </a:xfrm>
          <a:prstGeom prst="rect">
            <a:avLst/>
          </a:prstGeom>
        </p:spPr>
      </p:pic>
    </p:spTree>
    <p:extLst>
      <p:ext uri="{BB962C8B-B14F-4D97-AF65-F5344CB8AC3E}">
        <p14:creationId xmlns:p14="http://schemas.microsoft.com/office/powerpoint/2010/main" val="1205766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B53A-42A8-2148-AB7D-6B1353CD8407}"/>
              </a:ext>
            </a:extLst>
          </p:cNvPr>
          <p:cNvSpPr>
            <a:spLocks noGrp="1"/>
          </p:cNvSpPr>
          <p:nvPr>
            <p:ph type="title"/>
          </p:nvPr>
        </p:nvSpPr>
        <p:spPr/>
        <p:txBody>
          <a:bodyPr/>
          <a:lstStyle/>
          <a:p>
            <a:r>
              <a:rPr lang="en-US" dirty="0"/>
              <a:t>Continuous Variables</a:t>
            </a:r>
          </a:p>
        </p:txBody>
      </p:sp>
      <p:sp>
        <p:nvSpPr>
          <p:cNvPr id="3" name="Rectangle 2">
            <a:extLst>
              <a:ext uri="{FF2B5EF4-FFF2-40B4-BE49-F238E27FC236}">
                <a16:creationId xmlns:a16="http://schemas.microsoft.com/office/drawing/2014/main" id="{1D05C659-7F28-7440-84AA-C41D0DE872F6}"/>
              </a:ext>
            </a:extLst>
          </p:cNvPr>
          <p:cNvSpPr/>
          <p:nvPr/>
        </p:nvSpPr>
        <p:spPr>
          <a:xfrm>
            <a:off x="152400" y="3200400"/>
            <a:ext cx="3863788" cy="1077218"/>
          </a:xfrm>
          <a:prstGeom prst="rect">
            <a:avLst/>
          </a:prstGeom>
        </p:spPr>
        <p:txBody>
          <a:bodyPr wrap="square">
            <a:spAutoFit/>
          </a:bodyPr>
          <a:lstStyle/>
          <a:p>
            <a:r>
              <a:rPr lang="en-US" sz="1600" dirty="0"/>
              <a:t>mpg %&gt;% </a:t>
            </a:r>
          </a:p>
          <a:p>
            <a:r>
              <a:rPr lang="en-US" sz="1600" dirty="0" err="1"/>
              <a:t>ggplot</a:t>
            </a:r>
            <a:r>
              <a:rPr lang="en-US" sz="1600" dirty="0"/>
              <a:t>(</a:t>
            </a:r>
            <a:r>
              <a:rPr lang="en-US" sz="1600" dirty="0" err="1"/>
              <a:t>aes</a:t>
            </a:r>
            <a:r>
              <a:rPr lang="en-US" sz="1600" dirty="0"/>
              <a:t>(x = </a:t>
            </a:r>
            <a:r>
              <a:rPr lang="en-US" sz="1600" dirty="0" err="1"/>
              <a:t>cty</a:t>
            </a:r>
            <a:r>
              <a:rPr lang="en-US" sz="1600" dirty="0"/>
              <a:t>, color = class)) + </a:t>
            </a:r>
          </a:p>
          <a:p>
            <a:r>
              <a:rPr lang="en-US" sz="1600" dirty="0" err="1"/>
              <a:t>geom_histogram</a:t>
            </a:r>
            <a:r>
              <a:rPr lang="en-US" sz="1600" dirty="0"/>
              <a:t>() + </a:t>
            </a:r>
          </a:p>
          <a:p>
            <a:r>
              <a:rPr lang="en-US" sz="1600" dirty="0" err="1"/>
              <a:t>facet_grid</a:t>
            </a:r>
            <a:r>
              <a:rPr lang="en-US" sz="1600" dirty="0"/>
              <a:t>(rows  = </a:t>
            </a:r>
            <a:r>
              <a:rPr lang="en-US" sz="1600" dirty="0" err="1"/>
              <a:t>vars</a:t>
            </a:r>
            <a:r>
              <a:rPr lang="en-US" sz="1600" dirty="0"/>
              <a:t>(class))</a:t>
            </a:r>
          </a:p>
        </p:txBody>
      </p:sp>
      <p:pic>
        <p:nvPicPr>
          <p:cNvPr id="8" name="Picture 7">
            <a:extLst>
              <a:ext uri="{FF2B5EF4-FFF2-40B4-BE49-F238E27FC236}">
                <a16:creationId xmlns:a16="http://schemas.microsoft.com/office/drawing/2014/main" id="{C7792568-8934-3A43-9D1D-C8BDA2D141B9}"/>
              </a:ext>
            </a:extLst>
          </p:cNvPr>
          <p:cNvPicPr>
            <a:picLocks noChangeAspect="1"/>
          </p:cNvPicPr>
          <p:nvPr/>
        </p:nvPicPr>
        <p:blipFill>
          <a:blip r:embed="rId3"/>
          <a:stretch>
            <a:fillRect/>
          </a:stretch>
        </p:blipFill>
        <p:spPr>
          <a:xfrm>
            <a:off x="3543444" y="1600200"/>
            <a:ext cx="5564697" cy="4572000"/>
          </a:xfrm>
          <a:prstGeom prst="rect">
            <a:avLst/>
          </a:prstGeom>
        </p:spPr>
      </p:pic>
    </p:spTree>
    <p:extLst>
      <p:ext uri="{BB962C8B-B14F-4D97-AF65-F5344CB8AC3E}">
        <p14:creationId xmlns:p14="http://schemas.microsoft.com/office/powerpoint/2010/main" val="1205981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B0C74-5099-9543-88B9-565D8793BF50}"/>
              </a:ext>
            </a:extLst>
          </p:cNvPr>
          <p:cNvSpPr>
            <a:spLocks noGrp="1"/>
          </p:cNvSpPr>
          <p:nvPr>
            <p:ph type="title"/>
          </p:nvPr>
        </p:nvSpPr>
        <p:spPr/>
        <p:txBody>
          <a:bodyPr/>
          <a:lstStyle/>
          <a:p>
            <a:r>
              <a:rPr lang="en-US" dirty="0"/>
              <a:t>Diamonds</a:t>
            </a:r>
          </a:p>
        </p:txBody>
      </p:sp>
      <p:pic>
        <p:nvPicPr>
          <p:cNvPr id="7" name="Picture 6">
            <a:extLst>
              <a:ext uri="{FF2B5EF4-FFF2-40B4-BE49-F238E27FC236}">
                <a16:creationId xmlns:a16="http://schemas.microsoft.com/office/drawing/2014/main" id="{8BD55ACB-57B4-6144-9A01-7367F3A83630}"/>
              </a:ext>
            </a:extLst>
          </p:cNvPr>
          <p:cNvPicPr>
            <a:picLocks noChangeAspect="1"/>
          </p:cNvPicPr>
          <p:nvPr/>
        </p:nvPicPr>
        <p:blipFill>
          <a:blip r:embed="rId2"/>
          <a:stretch>
            <a:fillRect/>
          </a:stretch>
        </p:blipFill>
        <p:spPr>
          <a:xfrm>
            <a:off x="421342" y="1486080"/>
            <a:ext cx="3995226" cy="943754"/>
          </a:xfrm>
          <a:prstGeom prst="rect">
            <a:avLst/>
          </a:prstGeom>
        </p:spPr>
      </p:pic>
      <p:pic>
        <p:nvPicPr>
          <p:cNvPr id="8" name="Picture 7">
            <a:extLst>
              <a:ext uri="{FF2B5EF4-FFF2-40B4-BE49-F238E27FC236}">
                <a16:creationId xmlns:a16="http://schemas.microsoft.com/office/drawing/2014/main" id="{58D1A851-7AF5-D64D-896A-ECF8B5028857}"/>
              </a:ext>
            </a:extLst>
          </p:cNvPr>
          <p:cNvPicPr>
            <a:picLocks noChangeAspect="1"/>
          </p:cNvPicPr>
          <p:nvPr/>
        </p:nvPicPr>
        <p:blipFill>
          <a:blip r:embed="rId3"/>
          <a:stretch>
            <a:fillRect/>
          </a:stretch>
        </p:blipFill>
        <p:spPr>
          <a:xfrm>
            <a:off x="457200" y="2463232"/>
            <a:ext cx="3962400" cy="1803968"/>
          </a:xfrm>
          <a:prstGeom prst="rect">
            <a:avLst/>
          </a:prstGeom>
        </p:spPr>
      </p:pic>
      <p:pic>
        <p:nvPicPr>
          <p:cNvPr id="9" name="Picture 8">
            <a:extLst>
              <a:ext uri="{FF2B5EF4-FFF2-40B4-BE49-F238E27FC236}">
                <a16:creationId xmlns:a16="http://schemas.microsoft.com/office/drawing/2014/main" id="{1744FECD-6650-8240-8E87-ED1B0D1C9270}"/>
              </a:ext>
            </a:extLst>
          </p:cNvPr>
          <p:cNvPicPr>
            <a:picLocks noChangeAspect="1"/>
          </p:cNvPicPr>
          <p:nvPr/>
        </p:nvPicPr>
        <p:blipFill>
          <a:blip r:embed="rId4"/>
          <a:stretch>
            <a:fillRect/>
          </a:stretch>
        </p:blipFill>
        <p:spPr>
          <a:xfrm>
            <a:off x="4800600" y="2367408"/>
            <a:ext cx="4343400" cy="1995616"/>
          </a:xfrm>
          <a:prstGeom prst="rect">
            <a:avLst/>
          </a:prstGeom>
        </p:spPr>
      </p:pic>
      <p:pic>
        <p:nvPicPr>
          <p:cNvPr id="10" name="Picture 9">
            <a:extLst>
              <a:ext uri="{FF2B5EF4-FFF2-40B4-BE49-F238E27FC236}">
                <a16:creationId xmlns:a16="http://schemas.microsoft.com/office/drawing/2014/main" id="{4CC1DAD5-85EA-DC43-B72B-00BB4561833B}"/>
              </a:ext>
            </a:extLst>
          </p:cNvPr>
          <p:cNvPicPr>
            <a:picLocks noChangeAspect="1"/>
          </p:cNvPicPr>
          <p:nvPr/>
        </p:nvPicPr>
        <p:blipFill>
          <a:blip r:embed="rId5"/>
          <a:stretch>
            <a:fillRect/>
          </a:stretch>
        </p:blipFill>
        <p:spPr>
          <a:xfrm>
            <a:off x="1222518" y="4396422"/>
            <a:ext cx="6388100" cy="2184400"/>
          </a:xfrm>
          <a:prstGeom prst="rect">
            <a:avLst/>
          </a:prstGeom>
        </p:spPr>
      </p:pic>
    </p:spTree>
    <p:extLst>
      <p:ext uri="{BB962C8B-B14F-4D97-AF65-F5344CB8AC3E}">
        <p14:creationId xmlns:p14="http://schemas.microsoft.com/office/powerpoint/2010/main" val="24647734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8858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533400" y="1828800"/>
            <a:ext cx="8458200" cy="900546"/>
          </a:xfrm>
        </p:spPr>
        <p:txBody>
          <a:bodyPr/>
          <a:lstStyle/>
          <a:p>
            <a:r>
              <a:rPr lang="en-US" dirty="0"/>
              <a:t>EDA | </a:t>
            </a:r>
            <a:br>
              <a:rPr lang="en-US" dirty="0"/>
            </a:br>
            <a:r>
              <a:rPr lang="en-US" dirty="0"/>
              <a:t>Two Fundamental Parameters</a:t>
            </a:r>
          </a:p>
        </p:txBody>
      </p:sp>
      <p:sp>
        <p:nvSpPr>
          <p:cNvPr id="4" name="Subtitle 3"/>
          <p:cNvSpPr>
            <a:spLocks noGrp="1"/>
          </p:cNvSpPr>
          <p:nvPr>
            <p:ph type="subTitle" idx="1"/>
          </p:nvPr>
        </p:nvSpPr>
        <p:spPr>
          <a:xfrm>
            <a:off x="381000" y="2895600"/>
            <a:ext cx="8534400" cy="1752600"/>
          </a:xfrm>
        </p:spPr>
        <p:txBody>
          <a:bodyPr/>
          <a:lstStyle/>
          <a:p>
            <a:r>
              <a:rPr lang="en-IN" dirty="0" err="1"/>
              <a:t>Center</a:t>
            </a:r>
            <a:r>
              <a:rPr lang="en-IN" dirty="0"/>
              <a:t> and Spread </a:t>
            </a:r>
          </a:p>
        </p:txBody>
      </p:sp>
    </p:spTree>
    <p:extLst>
      <p:ext uri="{BB962C8B-B14F-4D97-AF65-F5344CB8AC3E}">
        <p14:creationId xmlns:p14="http://schemas.microsoft.com/office/powerpoint/2010/main" val="34097645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1ED2-959B-E641-B1D6-923767381B22}"/>
              </a:ext>
            </a:extLst>
          </p:cNvPr>
          <p:cNvSpPr>
            <a:spLocks noGrp="1"/>
          </p:cNvSpPr>
          <p:nvPr>
            <p:ph type="title"/>
          </p:nvPr>
        </p:nvSpPr>
        <p:spPr/>
        <p:txBody>
          <a:bodyPr/>
          <a:lstStyle/>
          <a:p>
            <a:r>
              <a:rPr lang="en-US" dirty="0"/>
              <a:t>Center and Spread</a:t>
            </a:r>
          </a:p>
        </p:txBody>
      </p:sp>
      <p:sp>
        <p:nvSpPr>
          <p:cNvPr id="3" name="Content Placeholder 2">
            <a:extLst>
              <a:ext uri="{FF2B5EF4-FFF2-40B4-BE49-F238E27FC236}">
                <a16:creationId xmlns:a16="http://schemas.microsoft.com/office/drawing/2014/main" id="{1E7E8751-0A39-9243-93EA-A425232E7162}"/>
              </a:ext>
            </a:extLst>
          </p:cNvPr>
          <p:cNvSpPr>
            <a:spLocks noGrp="1"/>
          </p:cNvSpPr>
          <p:nvPr>
            <p:ph idx="1"/>
          </p:nvPr>
        </p:nvSpPr>
        <p:spPr/>
        <p:txBody>
          <a:bodyPr/>
          <a:lstStyle/>
          <a:p>
            <a:r>
              <a:rPr lang="en-US" dirty="0"/>
              <a:t>Nearly every distribution has two fundamental parameters</a:t>
            </a:r>
          </a:p>
          <a:p>
            <a:pPr lvl="1"/>
            <a:r>
              <a:rPr lang="en-US" dirty="0"/>
              <a:t>Center</a:t>
            </a:r>
          </a:p>
          <a:p>
            <a:pPr lvl="2"/>
            <a:r>
              <a:rPr lang="en-US" dirty="0"/>
              <a:t>Mean	</a:t>
            </a:r>
          </a:p>
          <a:p>
            <a:pPr lvl="2"/>
            <a:r>
              <a:rPr lang="en-US" dirty="0"/>
              <a:t>Median	</a:t>
            </a:r>
          </a:p>
          <a:p>
            <a:pPr lvl="2"/>
            <a:r>
              <a:rPr lang="en-US" dirty="0"/>
              <a:t>Mode</a:t>
            </a:r>
          </a:p>
          <a:p>
            <a:pPr lvl="1"/>
            <a:r>
              <a:rPr lang="en-US" dirty="0"/>
              <a:t>Spread</a:t>
            </a:r>
          </a:p>
          <a:p>
            <a:pPr lvl="2"/>
            <a:r>
              <a:rPr lang="en-US" dirty="0"/>
              <a:t>Variance / Standard Deviation</a:t>
            </a:r>
          </a:p>
          <a:p>
            <a:pPr lvl="2"/>
            <a:r>
              <a:rPr lang="en-US" dirty="0"/>
              <a:t>Range</a:t>
            </a:r>
          </a:p>
          <a:p>
            <a:pPr lvl="2"/>
            <a:r>
              <a:rPr lang="en-US" dirty="0"/>
              <a:t>Interquartile Range (IQR)</a:t>
            </a:r>
          </a:p>
          <a:p>
            <a:pPr lvl="2"/>
            <a:endParaRPr lang="en-US" dirty="0"/>
          </a:p>
        </p:txBody>
      </p:sp>
    </p:spTree>
    <p:extLst>
      <p:ext uri="{BB962C8B-B14F-4D97-AF65-F5344CB8AC3E}">
        <p14:creationId xmlns:p14="http://schemas.microsoft.com/office/powerpoint/2010/main" val="14867876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022B9-28C8-1345-8D3B-4A45DFCA8148}"/>
              </a:ext>
            </a:extLst>
          </p:cNvPr>
          <p:cNvSpPr>
            <a:spLocks noGrp="1"/>
          </p:cNvSpPr>
          <p:nvPr>
            <p:ph type="title"/>
          </p:nvPr>
        </p:nvSpPr>
        <p:spPr/>
        <p:txBody>
          <a:bodyPr/>
          <a:lstStyle/>
          <a:p>
            <a:r>
              <a:rPr lang="en-US" dirty="0"/>
              <a:t>Center and Spread</a:t>
            </a:r>
          </a:p>
        </p:txBody>
      </p:sp>
      <p:pic>
        <p:nvPicPr>
          <p:cNvPr id="4" name="Picture 3">
            <a:extLst>
              <a:ext uri="{FF2B5EF4-FFF2-40B4-BE49-F238E27FC236}">
                <a16:creationId xmlns:a16="http://schemas.microsoft.com/office/drawing/2014/main" id="{17C1A9ED-0C6D-4742-B6AC-3DD93648AAF1}"/>
              </a:ext>
            </a:extLst>
          </p:cNvPr>
          <p:cNvPicPr>
            <a:picLocks noChangeAspect="1"/>
          </p:cNvPicPr>
          <p:nvPr/>
        </p:nvPicPr>
        <p:blipFill>
          <a:blip r:embed="rId2"/>
          <a:stretch>
            <a:fillRect/>
          </a:stretch>
        </p:blipFill>
        <p:spPr>
          <a:xfrm>
            <a:off x="4414008" y="2571929"/>
            <a:ext cx="4729992" cy="3886200"/>
          </a:xfrm>
          <a:prstGeom prst="rect">
            <a:avLst/>
          </a:prstGeom>
        </p:spPr>
      </p:pic>
      <p:sp>
        <p:nvSpPr>
          <p:cNvPr id="5" name="Rectangle 4">
            <a:extLst>
              <a:ext uri="{FF2B5EF4-FFF2-40B4-BE49-F238E27FC236}">
                <a16:creationId xmlns:a16="http://schemas.microsoft.com/office/drawing/2014/main" id="{2F4753E2-8192-8946-AFA9-E8E2AC16CF59}"/>
              </a:ext>
            </a:extLst>
          </p:cNvPr>
          <p:cNvSpPr/>
          <p:nvPr/>
        </p:nvSpPr>
        <p:spPr>
          <a:xfrm>
            <a:off x="156882" y="1371600"/>
            <a:ext cx="8991600" cy="1200329"/>
          </a:xfrm>
          <a:prstGeom prst="rect">
            <a:avLst/>
          </a:prstGeom>
        </p:spPr>
        <p:txBody>
          <a:bodyPr wrap="square">
            <a:spAutoFit/>
          </a:bodyPr>
          <a:lstStyle/>
          <a:p>
            <a:r>
              <a:rPr lang="en-US" dirty="0"/>
              <a:t>mpg %&gt;% </a:t>
            </a:r>
          </a:p>
          <a:p>
            <a:r>
              <a:rPr lang="en-US" dirty="0" err="1"/>
              <a:t>group_by</a:t>
            </a:r>
            <a:r>
              <a:rPr lang="en-US" dirty="0"/>
              <a:t>(class) %&gt;% </a:t>
            </a:r>
          </a:p>
          <a:p>
            <a:r>
              <a:rPr lang="en-US" dirty="0"/>
              <a:t>summarize(mean = mean(</a:t>
            </a:r>
            <a:r>
              <a:rPr lang="en-US" dirty="0" err="1"/>
              <a:t>cty</a:t>
            </a:r>
            <a:r>
              <a:rPr lang="en-US" dirty="0"/>
              <a:t>), </a:t>
            </a:r>
            <a:r>
              <a:rPr lang="en-US" dirty="0" err="1"/>
              <a:t>sd</a:t>
            </a:r>
            <a:r>
              <a:rPr lang="en-US" dirty="0"/>
              <a:t> = </a:t>
            </a:r>
            <a:r>
              <a:rPr lang="en-US" dirty="0" err="1"/>
              <a:t>sd</a:t>
            </a:r>
            <a:r>
              <a:rPr lang="en-US" dirty="0"/>
              <a:t>(</a:t>
            </a:r>
            <a:r>
              <a:rPr lang="en-US" dirty="0" err="1"/>
              <a:t>cty</a:t>
            </a:r>
            <a:r>
              <a:rPr lang="en-US" dirty="0"/>
              <a:t>), median = median(</a:t>
            </a:r>
            <a:r>
              <a:rPr lang="en-US" dirty="0" err="1"/>
              <a:t>cty</a:t>
            </a:r>
            <a:r>
              <a:rPr lang="en-US" dirty="0"/>
              <a:t>), range = max(</a:t>
            </a:r>
            <a:r>
              <a:rPr lang="en-US" dirty="0" err="1"/>
              <a:t>cty</a:t>
            </a:r>
            <a:r>
              <a:rPr lang="en-US" dirty="0"/>
              <a:t>)-min(</a:t>
            </a:r>
            <a:r>
              <a:rPr lang="en-US" dirty="0" err="1"/>
              <a:t>cty</a:t>
            </a:r>
            <a:r>
              <a:rPr lang="en-US" dirty="0"/>
              <a:t>), IQR = IQR(</a:t>
            </a:r>
            <a:r>
              <a:rPr lang="en-US" dirty="0" err="1"/>
              <a:t>cty</a:t>
            </a:r>
            <a:r>
              <a:rPr lang="en-US" dirty="0"/>
              <a:t>), count = n())</a:t>
            </a:r>
          </a:p>
        </p:txBody>
      </p:sp>
      <p:pic>
        <p:nvPicPr>
          <p:cNvPr id="7" name="Picture 6">
            <a:extLst>
              <a:ext uri="{FF2B5EF4-FFF2-40B4-BE49-F238E27FC236}">
                <a16:creationId xmlns:a16="http://schemas.microsoft.com/office/drawing/2014/main" id="{7B4D6BC4-7F06-8246-83E3-962891EDD9D5}"/>
              </a:ext>
            </a:extLst>
          </p:cNvPr>
          <p:cNvPicPr>
            <a:picLocks noChangeAspect="1"/>
          </p:cNvPicPr>
          <p:nvPr/>
        </p:nvPicPr>
        <p:blipFill>
          <a:blip r:embed="rId3"/>
          <a:stretch>
            <a:fillRect/>
          </a:stretch>
        </p:blipFill>
        <p:spPr>
          <a:xfrm>
            <a:off x="156882" y="3124200"/>
            <a:ext cx="3957918" cy="1880558"/>
          </a:xfrm>
          <a:prstGeom prst="rect">
            <a:avLst/>
          </a:prstGeom>
        </p:spPr>
      </p:pic>
    </p:spTree>
    <p:extLst>
      <p:ext uri="{BB962C8B-B14F-4D97-AF65-F5344CB8AC3E}">
        <p14:creationId xmlns:p14="http://schemas.microsoft.com/office/powerpoint/2010/main" val="1125476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F4701-E7DA-9A4E-8946-21FC830072C7}"/>
              </a:ext>
            </a:extLst>
          </p:cNvPr>
          <p:cNvSpPr>
            <a:spLocks noGrp="1"/>
          </p:cNvSpPr>
          <p:nvPr>
            <p:ph type="title"/>
          </p:nvPr>
        </p:nvSpPr>
        <p:spPr/>
        <p:txBody>
          <a:bodyPr/>
          <a:lstStyle/>
          <a:p>
            <a:r>
              <a:rPr lang="en-US" dirty="0"/>
              <a:t>Filter</a:t>
            </a:r>
          </a:p>
        </p:txBody>
      </p:sp>
      <p:sp>
        <p:nvSpPr>
          <p:cNvPr id="11" name="Rectangle 10">
            <a:extLst>
              <a:ext uri="{FF2B5EF4-FFF2-40B4-BE49-F238E27FC236}">
                <a16:creationId xmlns:a16="http://schemas.microsoft.com/office/drawing/2014/main" id="{0591790B-4F1A-6941-9308-B4ADDDD09B42}"/>
              </a:ext>
            </a:extLst>
          </p:cNvPr>
          <p:cNvSpPr/>
          <p:nvPr/>
        </p:nvSpPr>
        <p:spPr>
          <a:xfrm>
            <a:off x="838200" y="1491734"/>
            <a:ext cx="3796393" cy="369332"/>
          </a:xfrm>
          <a:prstGeom prst="rect">
            <a:avLst/>
          </a:prstGeom>
        </p:spPr>
        <p:txBody>
          <a:bodyPr wrap="square">
            <a:spAutoFit/>
          </a:bodyPr>
          <a:lstStyle/>
          <a:p>
            <a:pPr algn="ctr"/>
            <a:r>
              <a:rPr lang="en-US" dirty="0"/>
              <a:t>mpg[</a:t>
            </a:r>
            <a:r>
              <a:rPr lang="en-US" dirty="0" err="1"/>
              <a:t>mpg$class</a:t>
            </a:r>
            <a:r>
              <a:rPr lang="en-US" dirty="0"/>
              <a:t> == "compact",]</a:t>
            </a:r>
          </a:p>
        </p:txBody>
      </p:sp>
      <p:pic>
        <p:nvPicPr>
          <p:cNvPr id="14" name="Picture 13">
            <a:extLst>
              <a:ext uri="{FF2B5EF4-FFF2-40B4-BE49-F238E27FC236}">
                <a16:creationId xmlns:a16="http://schemas.microsoft.com/office/drawing/2014/main" id="{2581AAF0-091A-8648-9565-5F24C2F034A7}"/>
              </a:ext>
            </a:extLst>
          </p:cNvPr>
          <p:cNvPicPr>
            <a:picLocks noChangeAspect="1"/>
          </p:cNvPicPr>
          <p:nvPr/>
        </p:nvPicPr>
        <p:blipFill>
          <a:blip r:embed="rId2"/>
          <a:stretch>
            <a:fillRect/>
          </a:stretch>
        </p:blipFill>
        <p:spPr>
          <a:xfrm>
            <a:off x="446314" y="2133600"/>
            <a:ext cx="4049486" cy="4386943"/>
          </a:xfrm>
          <a:prstGeom prst="rect">
            <a:avLst/>
          </a:prstGeom>
        </p:spPr>
      </p:pic>
      <p:sp>
        <p:nvSpPr>
          <p:cNvPr id="15" name="Rectangle 14">
            <a:extLst>
              <a:ext uri="{FF2B5EF4-FFF2-40B4-BE49-F238E27FC236}">
                <a16:creationId xmlns:a16="http://schemas.microsoft.com/office/drawing/2014/main" id="{8908B21F-5C9B-4141-9AB4-7361E8BB300A}"/>
              </a:ext>
            </a:extLst>
          </p:cNvPr>
          <p:cNvSpPr/>
          <p:nvPr/>
        </p:nvSpPr>
        <p:spPr>
          <a:xfrm>
            <a:off x="4343400" y="1491734"/>
            <a:ext cx="4044697" cy="369332"/>
          </a:xfrm>
          <a:prstGeom prst="rect">
            <a:avLst/>
          </a:prstGeom>
        </p:spPr>
        <p:txBody>
          <a:bodyPr wrap="none">
            <a:spAutoFit/>
          </a:bodyPr>
          <a:lstStyle/>
          <a:p>
            <a:r>
              <a:rPr lang="en-US" dirty="0"/>
              <a:t>= mpg %&gt;% filter(class == “compact”)</a:t>
            </a:r>
          </a:p>
        </p:txBody>
      </p:sp>
      <p:pic>
        <p:nvPicPr>
          <p:cNvPr id="16" name="Picture 15">
            <a:extLst>
              <a:ext uri="{FF2B5EF4-FFF2-40B4-BE49-F238E27FC236}">
                <a16:creationId xmlns:a16="http://schemas.microsoft.com/office/drawing/2014/main" id="{F6CA31FC-94E1-7A4E-BD43-5477A57EDD76}"/>
              </a:ext>
            </a:extLst>
          </p:cNvPr>
          <p:cNvPicPr>
            <a:picLocks noChangeAspect="1"/>
          </p:cNvPicPr>
          <p:nvPr/>
        </p:nvPicPr>
        <p:blipFill>
          <a:blip r:embed="rId3"/>
          <a:stretch>
            <a:fillRect/>
          </a:stretch>
        </p:blipFill>
        <p:spPr>
          <a:xfrm>
            <a:off x="4637314" y="2362200"/>
            <a:ext cx="4049486" cy="1201702"/>
          </a:xfrm>
          <a:prstGeom prst="rect">
            <a:avLst/>
          </a:prstGeom>
        </p:spPr>
      </p:pic>
    </p:spTree>
    <p:extLst>
      <p:ext uri="{BB962C8B-B14F-4D97-AF65-F5344CB8AC3E}">
        <p14:creationId xmlns:p14="http://schemas.microsoft.com/office/powerpoint/2010/main" val="14806472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329899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458200" cy="900546"/>
          </a:xfrm>
        </p:spPr>
        <p:txBody>
          <a:bodyPr/>
          <a:lstStyle/>
          <a:p>
            <a:r>
              <a:rPr lang="en-US" dirty="0"/>
              <a:t>Outliers and Unusual Values</a:t>
            </a:r>
          </a:p>
        </p:txBody>
      </p:sp>
      <p:sp>
        <p:nvSpPr>
          <p:cNvPr id="4" name="Subtitle 3"/>
          <p:cNvSpPr>
            <a:spLocks noGrp="1"/>
          </p:cNvSpPr>
          <p:nvPr>
            <p:ph type="subTitle" idx="1"/>
          </p:nvPr>
        </p:nvSpPr>
        <p:spPr>
          <a:xfrm>
            <a:off x="381000" y="2895600"/>
            <a:ext cx="8534400" cy="1752600"/>
          </a:xfrm>
        </p:spPr>
        <p:txBody>
          <a:bodyPr/>
          <a:lstStyle/>
          <a:p>
            <a:endParaRPr lang="en-IN" dirty="0"/>
          </a:p>
        </p:txBody>
      </p:sp>
    </p:spTree>
    <p:extLst>
      <p:ext uri="{BB962C8B-B14F-4D97-AF65-F5344CB8AC3E}">
        <p14:creationId xmlns:p14="http://schemas.microsoft.com/office/powerpoint/2010/main" val="35585146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9930-9A6E-BB41-BE77-D8B65B97E0CF}"/>
              </a:ext>
            </a:extLst>
          </p:cNvPr>
          <p:cNvSpPr>
            <a:spLocks noGrp="1"/>
          </p:cNvSpPr>
          <p:nvPr>
            <p:ph type="title"/>
          </p:nvPr>
        </p:nvSpPr>
        <p:spPr/>
        <p:txBody>
          <a:bodyPr/>
          <a:lstStyle/>
          <a:p>
            <a:r>
              <a:rPr lang="en-US" dirty="0"/>
              <a:t>Outliers and Unusual Values</a:t>
            </a:r>
          </a:p>
        </p:txBody>
      </p:sp>
      <p:sp>
        <p:nvSpPr>
          <p:cNvPr id="3" name="Content Placeholder 2">
            <a:extLst>
              <a:ext uri="{FF2B5EF4-FFF2-40B4-BE49-F238E27FC236}">
                <a16:creationId xmlns:a16="http://schemas.microsoft.com/office/drawing/2014/main" id="{5628D437-B024-B64C-B7FB-6DF1C4F80265}"/>
              </a:ext>
            </a:extLst>
          </p:cNvPr>
          <p:cNvSpPr>
            <a:spLocks noGrp="1"/>
          </p:cNvSpPr>
          <p:nvPr>
            <p:ph idx="1"/>
          </p:nvPr>
        </p:nvSpPr>
        <p:spPr>
          <a:xfrm>
            <a:off x="228600" y="1374820"/>
            <a:ext cx="8915400" cy="4525963"/>
          </a:xfrm>
        </p:spPr>
        <p:txBody>
          <a:bodyPr/>
          <a:lstStyle/>
          <a:p>
            <a:r>
              <a:rPr lang="en-US" sz="2400" dirty="0"/>
              <a:t>Reasons</a:t>
            </a:r>
          </a:p>
          <a:p>
            <a:pPr lvl="1"/>
            <a:r>
              <a:rPr lang="en-US" sz="2000" dirty="0"/>
              <a:t>Errors</a:t>
            </a:r>
          </a:p>
          <a:p>
            <a:pPr lvl="2"/>
            <a:r>
              <a:rPr lang="en-US" sz="1800" dirty="0"/>
              <a:t>Recording Error (Typo)</a:t>
            </a:r>
          </a:p>
          <a:p>
            <a:pPr lvl="2"/>
            <a:r>
              <a:rPr lang="en-US" sz="1800" dirty="0"/>
              <a:t>Measurement Error</a:t>
            </a:r>
          </a:p>
          <a:p>
            <a:pPr lvl="1"/>
            <a:r>
              <a:rPr lang="en-US" sz="2000" dirty="0"/>
              <a:t>News Science</a:t>
            </a:r>
          </a:p>
          <a:p>
            <a:pPr lvl="2"/>
            <a:r>
              <a:rPr lang="en-US" sz="1800" dirty="0"/>
              <a:t>New Variables</a:t>
            </a:r>
          </a:p>
          <a:p>
            <a:pPr lvl="2"/>
            <a:r>
              <a:rPr lang="en-US" sz="1800" dirty="0"/>
              <a:t>New Relationships</a:t>
            </a:r>
          </a:p>
          <a:p>
            <a:pPr lvl="1"/>
            <a:endParaRPr lang="en-US" sz="2000" dirty="0"/>
          </a:p>
          <a:p>
            <a:r>
              <a:rPr lang="en-US" sz="2400" dirty="0"/>
              <a:t>Treatment</a:t>
            </a:r>
          </a:p>
          <a:p>
            <a:pPr lvl="1"/>
            <a:r>
              <a:rPr lang="en-US" sz="2000" dirty="0"/>
              <a:t>DO NOT AUTOMATICALLY DELETE OUTLIERS.</a:t>
            </a:r>
          </a:p>
          <a:p>
            <a:pPr lvl="1"/>
            <a:r>
              <a:rPr lang="en-US" sz="2000" dirty="0"/>
              <a:t>Run the analysis with and without outliers.  </a:t>
            </a:r>
          </a:p>
          <a:p>
            <a:pPr lvl="2"/>
            <a:r>
              <a:rPr lang="en-US" sz="1800" dirty="0"/>
              <a:t>If not significantly different, leave them in.</a:t>
            </a:r>
          </a:p>
          <a:p>
            <a:pPr lvl="2"/>
            <a:r>
              <a:rPr lang="en-US" sz="1800" dirty="0"/>
              <a:t>If significantly different, investigate the outliers further</a:t>
            </a:r>
            <a:endParaRPr lang="en-US" sz="2000" dirty="0"/>
          </a:p>
        </p:txBody>
      </p:sp>
    </p:spTree>
    <p:extLst>
      <p:ext uri="{BB962C8B-B14F-4D97-AF65-F5344CB8AC3E}">
        <p14:creationId xmlns:p14="http://schemas.microsoft.com/office/powerpoint/2010/main" val="2978213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9930-9A6E-BB41-BE77-D8B65B97E0CF}"/>
              </a:ext>
            </a:extLst>
          </p:cNvPr>
          <p:cNvSpPr>
            <a:spLocks noGrp="1"/>
          </p:cNvSpPr>
          <p:nvPr>
            <p:ph type="title"/>
          </p:nvPr>
        </p:nvSpPr>
        <p:spPr>
          <a:xfrm>
            <a:off x="152400" y="228600"/>
            <a:ext cx="8991600" cy="1143000"/>
          </a:xfrm>
        </p:spPr>
        <p:txBody>
          <a:bodyPr/>
          <a:lstStyle/>
          <a:p>
            <a:r>
              <a:rPr lang="en-US" sz="3900" dirty="0"/>
              <a:t>mpg: Outliers and Unusual Values</a:t>
            </a:r>
          </a:p>
        </p:txBody>
      </p:sp>
      <p:sp>
        <p:nvSpPr>
          <p:cNvPr id="3" name="Rectangle 2">
            <a:extLst>
              <a:ext uri="{FF2B5EF4-FFF2-40B4-BE49-F238E27FC236}">
                <a16:creationId xmlns:a16="http://schemas.microsoft.com/office/drawing/2014/main" id="{390B87F3-D301-A14B-BFBC-B161376C1881}"/>
              </a:ext>
            </a:extLst>
          </p:cNvPr>
          <p:cNvSpPr/>
          <p:nvPr/>
        </p:nvSpPr>
        <p:spPr>
          <a:xfrm>
            <a:off x="810606" y="1404934"/>
            <a:ext cx="3336927" cy="1015663"/>
          </a:xfrm>
          <a:prstGeom prst="rect">
            <a:avLst/>
          </a:prstGeom>
        </p:spPr>
        <p:txBody>
          <a:bodyPr wrap="square">
            <a:spAutoFit/>
          </a:bodyPr>
          <a:lstStyle/>
          <a:p>
            <a:r>
              <a:rPr lang="en-US" sz="1200" dirty="0"/>
              <a:t>#Find unusual city mpg values</a:t>
            </a:r>
          </a:p>
          <a:p>
            <a:r>
              <a:rPr lang="en-US" sz="1200" dirty="0"/>
              <a:t>library(</a:t>
            </a:r>
            <a:r>
              <a:rPr lang="en-US" sz="1200" dirty="0" err="1"/>
              <a:t>ploltly</a:t>
            </a:r>
            <a:r>
              <a:rPr lang="en-US" sz="1200" dirty="0"/>
              <a:t>)</a:t>
            </a:r>
          </a:p>
          <a:p>
            <a:r>
              <a:rPr lang="en-US" sz="1200" dirty="0"/>
              <a:t>p = mpg %&gt;% </a:t>
            </a:r>
          </a:p>
          <a:p>
            <a:r>
              <a:rPr lang="en-US" sz="1200" dirty="0" err="1"/>
              <a:t>ggplot</a:t>
            </a:r>
            <a:r>
              <a:rPr lang="en-US" sz="1200" dirty="0"/>
              <a:t>(</a:t>
            </a:r>
            <a:r>
              <a:rPr lang="en-US" sz="1200" dirty="0" err="1"/>
              <a:t>aes</a:t>
            </a:r>
            <a:r>
              <a:rPr lang="en-US" sz="1200" dirty="0"/>
              <a:t>(x = </a:t>
            </a:r>
            <a:r>
              <a:rPr lang="en-US" sz="1200" dirty="0" err="1"/>
              <a:t>cty</a:t>
            </a:r>
            <a:r>
              <a:rPr lang="en-US" sz="1200" dirty="0"/>
              <a:t>)) + </a:t>
            </a:r>
            <a:r>
              <a:rPr lang="en-US" sz="1200" dirty="0" err="1"/>
              <a:t>geom_histogram</a:t>
            </a:r>
            <a:r>
              <a:rPr lang="en-US" sz="1200" dirty="0"/>
              <a:t>()</a:t>
            </a:r>
          </a:p>
          <a:p>
            <a:r>
              <a:rPr lang="en-US" sz="1200" dirty="0" err="1"/>
              <a:t>ggplotly</a:t>
            </a:r>
            <a:r>
              <a:rPr lang="en-US" sz="1200" dirty="0"/>
              <a:t>(p)</a:t>
            </a:r>
          </a:p>
        </p:txBody>
      </p:sp>
      <p:sp>
        <p:nvSpPr>
          <p:cNvPr id="6" name="Rectangle 5">
            <a:extLst>
              <a:ext uri="{FF2B5EF4-FFF2-40B4-BE49-F238E27FC236}">
                <a16:creationId xmlns:a16="http://schemas.microsoft.com/office/drawing/2014/main" id="{97C0D1C8-0EB0-F844-BCA3-3F5F0F0CA491}"/>
              </a:ext>
            </a:extLst>
          </p:cNvPr>
          <p:cNvSpPr/>
          <p:nvPr/>
        </p:nvSpPr>
        <p:spPr>
          <a:xfrm>
            <a:off x="5127177" y="1404934"/>
            <a:ext cx="3461648" cy="1015663"/>
          </a:xfrm>
          <a:prstGeom prst="rect">
            <a:avLst/>
          </a:prstGeom>
        </p:spPr>
        <p:txBody>
          <a:bodyPr wrap="square">
            <a:spAutoFit/>
          </a:bodyPr>
          <a:lstStyle/>
          <a:p>
            <a:r>
              <a:rPr lang="en-US" sz="1200" dirty="0"/>
              <a:t>#Find unusual city mpg values</a:t>
            </a:r>
          </a:p>
          <a:p>
            <a:r>
              <a:rPr lang="en-US" sz="1200" dirty="0"/>
              <a:t>library(</a:t>
            </a:r>
            <a:r>
              <a:rPr lang="en-US" sz="1200" dirty="0" err="1"/>
              <a:t>ploltly</a:t>
            </a:r>
            <a:r>
              <a:rPr lang="en-US" sz="1200" dirty="0"/>
              <a:t>)</a:t>
            </a:r>
          </a:p>
          <a:p>
            <a:r>
              <a:rPr lang="en-US" sz="1200" dirty="0"/>
              <a:t>p = mpg %&gt;% </a:t>
            </a:r>
          </a:p>
          <a:p>
            <a:r>
              <a:rPr lang="en-US" sz="1200" dirty="0" err="1"/>
              <a:t>ggplot</a:t>
            </a:r>
            <a:r>
              <a:rPr lang="en-US" sz="1200" dirty="0"/>
              <a:t>(</a:t>
            </a:r>
            <a:r>
              <a:rPr lang="en-US" sz="1200" dirty="0" err="1"/>
              <a:t>aes</a:t>
            </a:r>
            <a:r>
              <a:rPr lang="en-US" sz="1200" dirty="0"/>
              <a:t>(y = </a:t>
            </a:r>
            <a:r>
              <a:rPr lang="en-US" sz="1200" dirty="0" err="1"/>
              <a:t>cty</a:t>
            </a:r>
            <a:r>
              <a:rPr lang="en-US" sz="1200" dirty="0"/>
              <a:t>)) + </a:t>
            </a:r>
            <a:r>
              <a:rPr lang="en-US" sz="1200" dirty="0" err="1"/>
              <a:t>geom_boxplot</a:t>
            </a:r>
            <a:r>
              <a:rPr lang="en-US" sz="1200" dirty="0"/>
              <a:t>()</a:t>
            </a:r>
          </a:p>
          <a:p>
            <a:r>
              <a:rPr lang="en-US" sz="1200" dirty="0" err="1"/>
              <a:t>ggplotly</a:t>
            </a:r>
            <a:r>
              <a:rPr lang="en-US" sz="1200" dirty="0"/>
              <a:t>(p)</a:t>
            </a:r>
          </a:p>
        </p:txBody>
      </p:sp>
      <p:pic>
        <p:nvPicPr>
          <p:cNvPr id="9" name="Picture 8">
            <a:extLst>
              <a:ext uri="{FF2B5EF4-FFF2-40B4-BE49-F238E27FC236}">
                <a16:creationId xmlns:a16="http://schemas.microsoft.com/office/drawing/2014/main" id="{D9621556-5FFE-8243-B9DD-9E7735325DC2}"/>
              </a:ext>
            </a:extLst>
          </p:cNvPr>
          <p:cNvPicPr>
            <a:picLocks noChangeAspect="1"/>
          </p:cNvPicPr>
          <p:nvPr/>
        </p:nvPicPr>
        <p:blipFill>
          <a:blip r:embed="rId3"/>
          <a:stretch>
            <a:fillRect/>
          </a:stretch>
        </p:blipFill>
        <p:spPr>
          <a:xfrm>
            <a:off x="25114" y="2424224"/>
            <a:ext cx="4681505" cy="4281376"/>
          </a:xfrm>
          <a:prstGeom prst="rect">
            <a:avLst/>
          </a:prstGeom>
        </p:spPr>
      </p:pic>
      <p:pic>
        <p:nvPicPr>
          <p:cNvPr id="10" name="Picture 9">
            <a:extLst>
              <a:ext uri="{FF2B5EF4-FFF2-40B4-BE49-F238E27FC236}">
                <a16:creationId xmlns:a16="http://schemas.microsoft.com/office/drawing/2014/main" id="{674B5E28-ADD7-F843-8757-66B3B3BC60B7}"/>
              </a:ext>
            </a:extLst>
          </p:cNvPr>
          <p:cNvPicPr>
            <a:picLocks noChangeAspect="1"/>
          </p:cNvPicPr>
          <p:nvPr/>
        </p:nvPicPr>
        <p:blipFill>
          <a:blip r:embed="rId4"/>
          <a:stretch>
            <a:fillRect/>
          </a:stretch>
        </p:blipFill>
        <p:spPr>
          <a:xfrm>
            <a:off x="4648200" y="2492031"/>
            <a:ext cx="4457700" cy="4076700"/>
          </a:xfrm>
          <a:prstGeom prst="rect">
            <a:avLst/>
          </a:prstGeom>
        </p:spPr>
      </p:pic>
    </p:spTree>
    <p:extLst>
      <p:ext uri="{BB962C8B-B14F-4D97-AF65-F5344CB8AC3E}">
        <p14:creationId xmlns:p14="http://schemas.microsoft.com/office/powerpoint/2010/main" val="38564843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9930-9A6E-BB41-BE77-D8B65B97E0CF}"/>
              </a:ext>
            </a:extLst>
          </p:cNvPr>
          <p:cNvSpPr>
            <a:spLocks noGrp="1"/>
          </p:cNvSpPr>
          <p:nvPr>
            <p:ph type="title"/>
          </p:nvPr>
        </p:nvSpPr>
        <p:spPr>
          <a:xfrm>
            <a:off x="152400" y="228600"/>
            <a:ext cx="8991600" cy="1143000"/>
          </a:xfrm>
        </p:spPr>
        <p:txBody>
          <a:bodyPr/>
          <a:lstStyle/>
          <a:p>
            <a:r>
              <a:rPr lang="en-US" sz="3900" dirty="0"/>
              <a:t>Flights: Outliers and Unusual Values</a:t>
            </a:r>
          </a:p>
        </p:txBody>
      </p:sp>
      <p:sp>
        <p:nvSpPr>
          <p:cNvPr id="3" name="Rectangle 2">
            <a:extLst>
              <a:ext uri="{FF2B5EF4-FFF2-40B4-BE49-F238E27FC236}">
                <a16:creationId xmlns:a16="http://schemas.microsoft.com/office/drawing/2014/main" id="{390B87F3-D301-A14B-BFBC-B161376C1881}"/>
              </a:ext>
            </a:extLst>
          </p:cNvPr>
          <p:cNvSpPr/>
          <p:nvPr/>
        </p:nvSpPr>
        <p:spPr>
          <a:xfrm>
            <a:off x="810606" y="1404934"/>
            <a:ext cx="3336927" cy="1015663"/>
          </a:xfrm>
          <a:prstGeom prst="rect">
            <a:avLst/>
          </a:prstGeom>
        </p:spPr>
        <p:txBody>
          <a:bodyPr wrap="square">
            <a:spAutoFit/>
          </a:bodyPr>
          <a:lstStyle/>
          <a:p>
            <a:r>
              <a:rPr lang="en-US" sz="1200" dirty="0"/>
              <a:t>#Find unusual arrival delay values</a:t>
            </a:r>
          </a:p>
          <a:p>
            <a:r>
              <a:rPr lang="en-US" sz="1200" dirty="0"/>
              <a:t>library(</a:t>
            </a:r>
            <a:r>
              <a:rPr lang="en-US" sz="1200" dirty="0" err="1"/>
              <a:t>ploltly</a:t>
            </a:r>
            <a:r>
              <a:rPr lang="en-US" sz="1200" dirty="0"/>
              <a:t>)</a:t>
            </a:r>
          </a:p>
          <a:p>
            <a:r>
              <a:rPr lang="en-US" sz="1200" dirty="0"/>
              <a:t>p = flights %&gt;% </a:t>
            </a:r>
          </a:p>
          <a:p>
            <a:r>
              <a:rPr lang="en-US" sz="1200" dirty="0" err="1"/>
              <a:t>ggplot</a:t>
            </a:r>
            <a:r>
              <a:rPr lang="en-US" sz="1200" dirty="0"/>
              <a:t>(</a:t>
            </a:r>
            <a:r>
              <a:rPr lang="en-US" sz="1200" dirty="0" err="1"/>
              <a:t>aes</a:t>
            </a:r>
            <a:r>
              <a:rPr lang="en-US" sz="1200" dirty="0"/>
              <a:t>(x = </a:t>
            </a:r>
            <a:r>
              <a:rPr lang="en-US" sz="1200" dirty="0" err="1"/>
              <a:t>arr_delay</a:t>
            </a:r>
            <a:r>
              <a:rPr lang="en-US" sz="1200" dirty="0"/>
              <a:t>)) + </a:t>
            </a:r>
            <a:r>
              <a:rPr lang="en-US" sz="1200" dirty="0" err="1"/>
              <a:t>geom_histogram</a:t>
            </a:r>
            <a:r>
              <a:rPr lang="en-US" sz="1200" dirty="0"/>
              <a:t>()</a:t>
            </a:r>
          </a:p>
          <a:p>
            <a:r>
              <a:rPr lang="en-US" sz="1200" dirty="0" err="1"/>
              <a:t>ggplotly</a:t>
            </a:r>
            <a:r>
              <a:rPr lang="en-US" sz="1200" dirty="0"/>
              <a:t>(p)</a:t>
            </a:r>
          </a:p>
        </p:txBody>
      </p:sp>
      <p:pic>
        <p:nvPicPr>
          <p:cNvPr id="4" name="Picture 3">
            <a:extLst>
              <a:ext uri="{FF2B5EF4-FFF2-40B4-BE49-F238E27FC236}">
                <a16:creationId xmlns:a16="http://schemas.microsoft.com/office/drawing/2014/main" id="{ECBA2EE5-85A6-374C-93F4-13F2D86BD6B0}"/>
              </a:ext>
            </a:extLst>
          </p:cNvPr>
          <p:cNvPicPr>
            <a:picLocks noChangeAspect="1"/>
          </p:cNvPicPr>
          <p:nvPr/>
        </p:nvPicPr>
        <p:blipFill>
          <a:blip r:embed="rId2"/>
          <a:stretch>
            <a:fillRect/>
          </a:stretch>
        </p:blipFill>
        <p:spPr>
          <a:xfrm>
            <a:off x="152400" y="2409153"/>
            <a:ext cx="4653341" cy="4255620"/>
          </a:xfrm>
          <a:prstGeom prst="rect">
            <a:avLst/>
          </a:prstGeom>
        </p:spPr>
      </p:pic>
      <p:pic>
        <p:nvPicPr>
          <p:cNvPr id="5" name="Picture 4">
            <a:extLst>
              <a:ext uri="{FF2B5EF4-FFF2-40B4-BE49-F238E27FC236}">
                <a16:creationId xmlns:a16="http://schemas.microsoft.com/office/drawing/2014/main" id="{B1ED03F6-F2DE-6249-B6FC-A97E923AD1FB}"/>
              </a:ext>
            </a:extLst>
          </p:cNvPr>
          <p:cNvPicPr>
            <a:picLocks noChangeAspect="1"/>
          </p:cNvPicPr>
          <p:nvPr/>
        </p:nvPicPr>
        <p:blipFill>
          <a:blip r:embed="rId3"/>
          <a:stretch>
            <a:fillRect/>
          </a:stretch>
        </p:blipFill>
        <p:spPr>
          <a:xfrm>
            <a:off x="4572001" y="2401256"/>
            <a:ext cx="4572000" cy="4181231"/>
          </a:xfrm>
          <a:prstGeom prst="rect">
            <a:avLst/>
          </a:prstGeom>
        </p:spPr>
      </p:pic>
      <p:sp>
        <p:nvSpPr>
          <p:cNvPr id="6" name="Rectangle 5">
            <a:extLst>
              <a:ext uri="{FF2B5EF4-FFF2-40B4-BE49-F238E27FC236}">
                <a16:creationId xmlns:a16="http://schemas.microsoft.com/office/drawing/2014/main" id="{97C0D1C8-0EB0-F844-BCA3-3F5F0F0CA491}"/>
              </a:ext>
            </a:extLst>
          </p:cNvPr>
          <p:cNvSpPr/>
          <p:nvPr/>
        </p:nvSpPr>
        <p:spPr>
          <a:xfrm>
            <a:off x="5127177" y="1404934"/>
            <a:ext cx="3461648" cy="1015663"/>
          </a:xfrm>
          <a:prstGeom prst="rect">
            <a:avLst/>
          </a:prstGeom>
        </p:spPr>
        <p:txBody>
          <a:bodyPr wrap="square">
            <a:spAutoFit/>
          </a:bodyPr>
          <a:lstStyle/>
          <a:p>
            <a:r>
              <a:rPr lang="en-US" sz="1200" dirty="0"/>
              <a:t>#Find unusual arrival delay values</a:t>
            </a:r>
          </a:p>
          <a:p>
            <a:r>
              <a:rPr lang="en-US" sz="1200" dirty="0"/>
              <a:t>library(</a:t>
            </a:r>
            <a:r>
              <a:rPr lang="en-US" sz="1200" dirty="0" err="1"/>
              <a:t>ploltly</a:t>
            </a:r>
            <a:r>
              <a:rPr lang="en-US" sz="1200" dirty="0"/>
              <a:t>)</a:t>
            </a:r>
          </a:p>
          <a:p>
            <a:r>
              <a:rPr lang="en-US" sz="1200" dirty="0"/>
              <a:t>p = flights %&gt;% </a:t>
            </a:r>
          </a:p>
          <a:p>
            <a:r>
              <a:rPr lang="en-US" sz="1200" dirty="0" err="1"/>
              <a:t>ggplot</a:t>
            </a:r>
            <a:r>
              <a:rPr lang="en-US" sz="1200" dirty="0"/>
              <a:t>(</a:t>
            </a:r>
            <a:r>
              <a:rPr lang="en-US" sz="1200" dirty="0" err="1"/>
              <a:t>aes</a:t>
            </a:r>
            <a:r>
              <a:rPr lang="en-US" sz="1200" dirty="0"/>
              <a:t>(y = </a:t>
            </a:r>
            <a:r>
              <a:rPr lang="en-US" sz="1200" dirty="0" err="1"/>
              <a:t>arr_delay</a:t>
            </a:r>
            <a:r>
              <a:rPr lang="en-US" sz="1200" dirty="0"/>
              <a:t>)) + </a:t>
            </a:r>
            <a:r>
              <a:rPr lang="en-US" sz="1200" dirty="0" err="1"/>
              <a:t>geom_boxplot</a:t>
            </a:r>
            <a:r>
              <a:rPr lang="en-US" sz="1200" dirty="0"/>
              <a:t>()</a:t>
            </a:r>
          </a:p>
          <a:p>
            <a:r>
              <a:rPr lang="en-US" sz="1200" dirty="0" err="1"/>
              <a:t>ggplotly</a:t>
            </a:r>
            <a:r>
              <a:rPr lang="en-US" sz="1200" dirty="0"/>
              <a:t>(p)</a:t>
            </a:r>
          </a:p>
        </p:txBody>
      </p:sp>
    </p:spTree>
    <p:extLst>
      <p:ext uri="{BB962C8B-B14F-4D97-AF65-F5344CB8AC3E}">
        <p14:creationId xmlns:p14="http://schemas.microsoft.com/office/powerpoint/2010/main" val="13645755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9930-9A6E-BB41-BE77-D8B65B97E0CF}"/>
              </a:ext>
            </a:extLst>
          </p:cNvPr>
          <p:cNvSpPr>
            <a:spLocks noGrp="1"/>
          </p:cNvSpPr>
          <p:nvPr>
            <p:ph type="title"/>
          </p:nvPr>
        </p:nvSpPr>
        <p:spPr>
          <a:xfrm>
            <a:off x="152400" y="228600"/>
            <a:ext cx="8991600" cy="1143000"/>
          </a:xfrm>
        </p:spPr>
        <p:txBody>
          <a:bodyPr/>
          <a:lstStyle/>
          <a:p>
            <a:r>
              <a:rPr lang="en-US" sz="3900" dirty="0"/>
              <a:t>Diamonds: Outliers and Unusual Values</a:t>
            </a:r>
          </a:p>
        </p:txBody>
      </p:sp>
      <p:sp>
        <p:nvSpPr>
          <p:cNvPr id="3" name="Rectangle 2">
            <a:extLst>
              <a:ext uri="{FF2B5EF4-FFF2-40B4-BE49-F238E27FC236}">
                <a16:creationId xmlns:a16="http://schemas.microsoft.com/office/drawing/2014/main" id="{390B87F3-D301-A14B-BFBC-B161376C1881}"/>
              </a:ext>
            </a:extLst>
          </p:cNvPr>
          <p:cNvSpPr/>
          <p:nvPr/>
        </p:nvSpPr>
        <p:spPr>
          <a:xfrm>
            <a:off x="152400" y="2209800"/>
            <a:ext cx="8991600" cy="2862322"/>
          </a:xfrm>
          <a:prstGeom prst="rect">
            <a:avLst/>
          </a:prstGeom>
        </p:spPr>
        <p:txBody>
          <a:bodyPr wrap="square">
            <a:spAutoFit/>
          </a:bodyPr>
          <a:lstStyle/>
          <a:p>
            <a:r>
              <a:rPr lang="en-US" sz="1200" dirty="0"/>
              <a:t>#Find unusual carat values</a:t>
            </a:r>
          </a:p>
          <a:p>
            <a:r>
              <a:rPr lang="en-US" sz="1200" dirty="0"/>
              <a:t>library(</a:t>
            </a:r>
            <a:r>
              <a:rPr lang="en-US" sz="1200" dirty="0" err="1"/>
              <a:t>ploltly</a:t>
            </a:r>
            <a:r>
              <a:rPr lang="en-US" sz="1200" dirty="0"/>
              <a:t>)</a:t>
            </a:r>
          </a:p>
          <a:p>
            <a:r>
              <a:rPr lang="en-US" sz="1200" dirty="0"/>
              <a:t>p = diamonds %&gt;% </a:t>
            </a:r>
            <a:r>
              <a:rPr lang="en-US" sz="1200" dirty="0" err="1"/>
              <a:t>ggplot</a:t>
            </a:r>
            <a:r>
              <a:rPr lang="en-US" sz="1200" dirty="0"/>
              <a:t>(</a:t>
            </a:r>
            <a:r>
              <a:rPr lang="en-US" sz="1200" dirty="0" err="1"/>
              <a:t>aes</a:t>
            </a:r>
            <a:r>
              <a:rPr lang="en-US" sz="1200" dirty="0"/>
              <a:t>(x = carat)) + </a:t>
            </a:r>
            <a:r>
              <a:rPr lang="en-US" sz="1200" dirty="0" err="1"/>
              <a:t>geom_histogram</a:t>
            </a:r>
            <a:r>
              <a:rPr lang="en-US" sz="1200" dirty="0"/>
              <a:t>()</a:t>
            </a:r>
          </a:p>
          <a:p>
            <a:r>
              <a:rPr lang="en-US" sz="1200" dirty="0" err="1"/>
              <a:t>ggplotly</a:t>
            </a:r>
            <a:r>
              <a:rPr lang="en-US" sz="1200" dirty="0"/>
              <a:t>(p)</a:t>
            </a:r>
          </a:p>
          <a:p>
            <a:endParaRPr lang="en-US" sz="1200" dirty="0"/>
          </a:p>
          <a:p>
            <a:r>
              <a:rPr lang="en-US" sz="1200" dirty="0"/>
              <a:t>#Find unusual y values</a:t>
            </a:r>
          </a:p>
          <a:p>
            <a:r>
              <a:rPr lang="en-US" sz="1200" dirty="0"/>
              <a:t>library(</a:t>
            </a:r>
            <a:r>
              <a:rPr lang="en-US" sz="1200" dirty="0" err="1"/>
              <a:t>ploltly</a:t>
            </a:r>
            <a:r>
              <a:rPr lang="en-US" sz="1200" dirty="0"/>
              <a:t>)</a:t>
            </a:r>
          </a:p>
          <a:p>
            <a:r>
              <a:rPr lang="en-US" sz="1200" dirty="0"/>
              <a:t>p = diamonds %&gt;% </a:t>
            </a:r>
            <a:r>
              <a:rPr lang="en-US" sz="1200" dirty="0" err="1"/>
              <a:t>ggplot</a:t>
            </a:r>
            <a:r>
              <a:rPr lang="en-US" sz="1200" dirty="0"/>
              <a:t>(</a:t>
            </a:r>
            <a:r>
              <a:rPr lang="en-US" sz="1200" dirty="0" err="1"/>
              <a:t>aes</a:t>
            </a:r>
            <a:r>
              <a:rPr lang="en-US" sz="1200" dirty="0"/>
              <a:t>(x = y) + </a:t>
            </a:r>
            <a:r>
              <a:rPr lang="en-US" sz="1200" dirty="0" err="1"/>
              <a:t>geom_histogram</a:t>
            </a:r>
            <a:r>
              <a:rPr lang="en-US" sz="1200" dirty="0"/>
              <a:t>()</a:t>
            </a:r>
          </a:p>
          <a:p>
            <a:r>
              <a:rPr lang="en-US" sz="1200" dirty="0" err="1"/>
              <a:t>ggplotly</a:t>
            </a:r>
            <a:r>
              <a:rPr lang="en-US" sz="1200" dirty="0"/>
              <a:t>(p)</a:t>
            </a:r>
          </a:p>
          <a:p>
            <a:endParaRPr lang="en-US" sz="1200" dirty="0"/>
          </a:p>
          <a:p>
            <a:r>
              <a:rPr lang="en-US" sz="1200" dirty="0"/>
              <a:t>#Check if they are Potentially Errors or just Outliers. </a:t>
            </a:r>
          </a:p>
          <a:p>
            <a:r>
              <a:rPr lang="en-US" sz="1200" dirty="0"/>
              <a:t>diamonds %&gt;% </a:t>
            </a:r>
          </a:p>
          <a:p>
            <a:r>
              <a:rPr lang="en-US" sz="1200" dirty="0"/>
              <a:t>mutate(</a:t>
            </a:r>
            <a:r>
              <a:rPr lang="en-US" sz="1200" dirty="0" err="1"/>
              <a:t>priceFact</a:t>
            </a:r>
            <a:r>
              <a:rPr lang="en-US" sz="1200" dirty="0"/>
              <a:t> = cut(price, breaks = c(0,2000,10000,15000, 19000), labels = c("</a:t>
            </a:r>
            <a:r>
              <a:rPr lang="en-US" sz="1200" dirty="0" err="1"/>
              <a:t>Low","Medium</a:t>
            </a:r>
            <a:r>
              <a:rPr lang="en-US" sz="1200" dirty="0"/>
              <a:t>", "High", "Very High"))) %&gt;% </a:t>
            </a:r>
          </a:p>
          <a:p>
            <a:r>
              <a:rPr lang="en-US" sz="1200" dirty="0" err="1"/>
              <a:t>ggplot</a:t>
            </a:r>
            <a:r>
              <a:rPr lang="en-US" sz="1200" dirty="0"/>
              <a:t>(</a:t>
            </a:r>
            <a:r>
              <a:rPr lang="en-US" sz="1200" dirty="0" err="1"/>
              <a:t>aes</a:t>
            </a:r>
            <a:r>
              <a:rPr lang="en-US" sz="1200" dirty="0"/>
              <a:t>(x = carat, fill = </a:t>
            </a:r>
            <a:r>
              <a:rPr lang="en-US" sz="1200" dirty="0" err="1"/>
              <a:t>priceFact</a:t>
            </a:r>
            <a:r>
              <a:rPr lang="en-US" sz="1200" dirty="0"/>
              <a:t>)) + </a:t>
            </a:r>
          </a:p>
          <a:p>
            <a:r>
              <a:rPr lang="en-US" sz="1200" dirty="0" err="1"/>
              <a:t>geom_histogram</a:t>
            </a:r>
            <a:r>
              <a:rPr lang="en-US" sz="1200" dirty="0"/>
              <a:t>()</a:t>
            </a:r>
          </a:p>
        </p:txBody>
      </p:sp>
    </p:spTree>
    <p:extLst>
      <p:ext uri="{BB962C8B-B14F-4D97-AF65-F5344CB8AC3E}">
        <p14:creationId xmlns:p14="http://schemas.microsoft.com/office/powerpoint/2010/main" val="15299569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8323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533400" y="1828800"/>
            <a:ext cx="8458200" cy="900546"/>
          </a:xfrm>
        </p:spPr>
        <p:txBody>
          <a:bodyPr/>
          <a:lstStyle/>
          <a:p>
            <a:r>
              <a:rPr lang="en-US" dirty="0"/>
              <a:t>EDA | Missing Values</a:t>
            </a:r>
          </a:p>
        </p:txBody>
      </p:sp>
      <p:sp>
        <p:nvSpPr>
          <p:cNvPr id="4" name="Subtitle 3"/>
          <p:cNvSpPr>
            <a:spLocks noGrp="1"/>
          </p:cNvSpPr>
          <p:nvPr>
            <p:ph type="subTitle" idx="1"/>
          </p:nvPr>
        </p:nvSpPr>
        <p:spPr>
          <a:xfrm>
            <a:off x="381000" y="2895600"/>
            <a:ext cx="8534400" cy="1752600"/>
          </a:xfrm>
        </p:spPr>
        <p:txBody>
          <a:bodyPr/>
          <a:lstStyle/>
          <a:p>
            <a:endParaRPr lang="en-IN" dirty="0"/>
          </a:p>
        </p:txBody>
      </p:sp>
    </p:spTree>
    <p:extLst>
      <p:ext uri="{BB962C8B-B14F-4D97-AF65-F5344CB8AC3E}">
        <p14:creationId xmlns:p14="http://schemas.microsoft.com/office/powerpoint/2010/main" val="27567818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7D8E-75CB-FF48-AE86-8F6B7E9E7C90}"/>
              </a:ext>
            </a:extLst>
          </p:cNvPr>
          <p:cNvSpPr>
            <a:spLocks noGrp="1"/>
          </p:cNvSpPr>
          <p:nvPr>
            <p:ph type="title"/>
          </p:nvPr>
        </p:nvSpPr>
        <p:spPr>
          <a:xfrm>
            <a:off x="0" y="228600"/>
            <a:ext cx="9144000" cy="1143000"/>
          </a:xfrm>
        </p:spPr>
        <p:txBody>
          <a:bodyPr/>
          <a:lstStyle/>
          <a:p>
            <a:r>
              <a:rPr lang="en-US" dirty="0"/>
              <a:t>Missing Values / NA = Not Available </a:t>
            </a:r>
          </a:p>
        </p:txBody>
      </p:sp>
      <p:sp>
        <p:nvSpPr>
          <p:cNvPr id="3" name="Content Placeholder 2">
            <a:extLst>
              <a:ext uri="{FF2B5EF4-FFF2-40B4-BE49-F238E27FC236}">
                <a16:creationId xmlns:a16="http://schemas.microsoft.com/office/drawing/2014/main" id="{1B83FF84-1964-7142-84EF-7252F4506EA3}"/>
              </a:ext>
            </a:extLst>
          </p:cNvPr>
          <p:cNvSpPr>
            <a:spLocks noGrp="1"/>
          </p:cNvSpPr>
          <p:nvPr>
            <p:ph idx="1"/>
          </p:nvPr>
        </p:nvSpPr>
        <p:spPr>
          <a:xfrm>
            <a:off x="381000" y="1676400"/>
            <a:ext cx="8229600" cy="1219200"/>
          </a:xfrm>
        </p:spPr>
        <p:txBody>
          <a:bodyPr/>
          <a:lstStyle/>
          <a:p>
            <a:r>
              <a:rPr lang="en-US" dirty="0"/>
              <a:t>Identify Missing Values (”NA”)</a:t>
            </a:r>
          </a:p>
          <a:p>
            <a:pPr lvl="1"/>
            <a:r>
              <a:rPr lang="en-US" dirty="0"/>
              <a:t>Numerical</a:t>
            </a:r>
          </a:p>
          <a:p>
            <a:pPr lvl="1"/>
            <a:r>
              <a:rPr lang="en-US" dirty="0"/>
              <a:t>Categorical</a:t>
            </a:r>
          </a:p>
          <a:p>
            <a:r>
              <a:rPr lang="en-US" dirty="0"/>
              <a:t>Mark Known Errors as NA.</a:t>
            </a:r>
          </a:p>
          <a:p>
            <a:pPr lvl="1"/>
            <a:r>
              <a:rPr lang="en-US" dirty="0"/>
              <a:t>Numerical </a:t>
            </a:r>
          </a:p>
          <a:p>
            <a:pPr lvl="1"/>
            <a:r>
              <a:rPr lang="en-US" dirty="0"/>
              <a:t>Categorical</a:t>
            </a:r>
          </a:p>
          <a:p>
            <a:pPr marL="0" indent="0">
              <a:buNone/>
            </a:pPr>
            <a:r>
              <a:rPr lang="en-US" dirty="0"/>
              <a:t>  </a:t>
            </a:r>
          </a:p>
        </p:txBody>
      </p:sp>
    </p:spTree>
    <p:extLst>
      <p:ext uri="{BB962C8B-B14F-4D97-AF65-F5344CB8AC3E}">
        <p14:creationId xmlns:p14="http://schemas.microsoft.com/office/powerpoint/2010/main" val="10081470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1EC33-9667-C24E-8BAD-62F51754E579}"/>
              </a:ext>
            </a:extLst>
          </p:cNvPr>
          <p:cNvSpPr>
            <a:spLocks noGrp="1"/>
          </p:cNvSpPr>
          <p:nvPr>
            <p:ph type="title"/>
          </p:nvPr>
        </p:nvSpPr>
        <p:spPr>
          <a:xfrm>
            <a:off x="457200" y="228600"/>
            <a:ext cx="8229600" cy="1143000"/>
          </a:xfrm>
        </p:spPr>
        <p:txBody>
          <a:bodyPr/>
          <a:lstStyle/>
          <a:p>
            <a:pPr algn="l"/>
            <a:r>
              <a:rPr lang="en-US" dirty="0"/>
              <a:t>Missing Value | “” v. NA. v. &lt;NA&gt;</a:t>
            </a:r>
          </a:p>
        </p:txBody>
      </p:sp>
      <p:pic>
        <p:nvPicPr>
          <p:cNvPr id="4" name="Picture 3">
            <a:extLst>
              <a:ext uri="{FF2B5EF4-FFF2-40B4-BE49-F238E27FC236}">
                <a16:creationId xmlns:a16="http://schemas.microsoft.com/office/drawing/2014/main" id="{D8F11690-8173-154C-98BE-CD8B71FEAB39}"/>
              </a:ext>
            </a:extLst>
          </p:cNvPr>
          <p:cNvPicPr>
            <a:picLocks noChangeAspect="1"/>
          </p:cNvPicPr>
          <p:nvPr/>
        </p:nvPicPr>
        <p:blipFill>
          <a:blip r:embed="rId2"/>
          <a:stretch>
            <a:fillRect/>
          </a:stretch>
        </p:blipFill>
        <p:spPr>
          <a:xfrm>
            <a:off x="4876799" y="2312894"/>
            <a:ext cx="4239931" cy="2792506"/>
          </a:xfrm>
          <a:prstGeom prst="rect">
            <a:avLst/>
          </a:prstGeom>
        </p:spPr>
      </p:pic>
      <p:pic>
        <p:nvPicPr>
          <p:cNvPr id="5" name="Picture 4">
            <a:extLst>
              <a:ext uri="{FF2B5EF4-FFF2-40B4-BE49-F238E27FC236}">
                <a16:creationId xmlns:a16="http://schemas.microsoft.com/office/drawing/2014/main" id="{333C5870-BB68-AE4B-BADB-22C38C6C9B2D}"/>
              </a:ext>
            </a:extLst>
          </p:cNvPr>
          <p:cNvPicPr>
            <a:picLocks noChangeAspect="1"/>
          </p:cNvPicPr>
          <p:nvPr/>
        </p:nvPicPr>
        <p:blipFill>
          <a:blip r:embed="rId3"/>
          <a:stretch>
            <a:fillRect/>
          </a:stretch>
        </p:blipFill>
        <p:spPr>
          <a:xfrm>
            <a:off x="172864" y="2312894"/>
            <a:ext cx="4399136" cy="2927539"/>
          </a:xfrm>
          <a:prstGeom prst="rect">
            <a:avLst/>
          </a:prstGeom>
        </p:spPr>
      </p:pic>
    </p:spTree>
    <p:extLst>
      <p:ext uri="{BB962C8B-B14F-4D97-AF65-F5344CB8AC3E}">
        <p14:creationId xmlns:p14="http://schemas.microsoft.com/office/powerpoint/2010/main" val="529352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3672-3F76-2A48-BD72-36379D239112}"/>
              </a:ext>
            </a:extLst>
          </p:cNvPr>
          <p:cNvSpPr>
            <a:spLocks noGrp="1"/>
          </p:cNvSpPr>
          <p:nvPr>
            <p:ph type="title"/>
          </p:nvPr>
        </p:nvSpPr>
        <p:spPr/>
        <p:txBody>
          <a:bodyPr/>
          <a:lstStyle/>
          <a:p>
            <a:r>
              <a:rPr lang="en-US" dirty="0"/>
              <a:t>Filtering | More Readable Code</a:t>
            </a:r>
          </a:p>
        </p:txBody>
      </p:sp>
      <p:pic>
        <p:nvPicPr>
          <p:cNvPr id="4" name="Picture 3">
            <a:extLst>
              <a:ext uri="{FF2B5EF4-FFF2-40B4-BE49-F238E27FC236}">
                <a16:creationId xmlns:a16="http://schemas.microsoft.com/office/drawing/2014/main" id="{42088F5B-D421-AF41-8724-E0300FA784BB}"/>
              </a:ext>
            </a:extLst>
          </p:cNvPr>
          <p:cNvPicPr>
            <a:picLocks noChangeAspect="1"/>
          </p:cNvPicPr>
          <p:nvPr/>
        </p:nvPicPr>
        <p:blipFill>
          <a:blip r:embed="rId2"/>
          <a:stretch>
            <a:fillRect/>
          </a:stretch>
        </p:blipFill>
        <p:spPr>
          <a:xfrm>
            <a:off x="1978288" y="1997572"/>
            <a:ext cx="4955912" cy="3946028"/>
          </a:xfrm>
          <a:prstGeom prst="rect">
            <a:avLst/>
          </a:prstGeom>
        </p:spPr>
      </p:pic>
      <p:sp>
        <p:nvSpPr>
          <p:cNvPr id="5" name="Rectangle 4">
            <a:extLst>
              <a:ext uri="{FF2B5EF4-FFF2-40B4-BE49-F238E27FC236}">
                <a16:creationId xmlns:a16="http://schemas.microsoft.com/office/drawing/2014/main" id="{D817C48B-45F4-D943-AA19-EE2AC1262790}"/>
              </a:ext>
            </a:extLst>
          </p:cNvPr>
          <p:cNvSpPr/>
          <p:nvPr/>
        </p:nvSpPr>
        <p:spPr>
          <a:xfrm>
            <a:off x="0" y="1490246"/>
            <a:ext cx="9144000" cy="338554"/>
          </a:xfrm>
          <a:prstGeom prst="rect">
            <a:avLst/>
          </a:prstGeom>
        </p:spPr>
        <p:txBody>
          <a:bodyPr wrap="square">
            <a:spAutoFit/>
          </a:bodyPr>
          <a:lstStyle/>
          <a:p>
            <a:r>
              <a:rPr lang="en-US" sz="1600" dirty="0"/>
              <a:t>mpg[</a:t>
            </a:r>
            <a:r>
              <a:rPr lang="en-US" sz="1600" dirty="0" err="1"/>
              <a:t>mpg$class</a:t>
            </a:r>
            <a:r>
              <a:rPr lang="en-US" sz="1600" dirty="0"/>
              <a:t> == "compact",] %&gt;% </a:t>
            </a:r>
            <a:r>
              <a:rPr lang="en-US" sz="1600" dirty="0" err="1"/>
              <a:t>ggplot</a:t>
            </a:r>
            <a:r>
              <a:rPr lang="en-US" sz="1600" dirty="0"/>
              <a:t>(</a:t>
            </a:r>
            <a:r>
              <a:rPr lang="en-US" sz="1600" dirty="0" err="1"/>
              <a:t>aes</a:t>
            </a:r>
            <a:r>
              <a:rPr lang="en-US" sz="1600" dirty="0"/>
              <a:t>(x = </a:t>
            </a:r>
            <a:r>
              <a:rPr lang="en-US" sz="1600" dirty="0" err="1"/>
              <a:t>cty</a:t>
            </a:r>
            <a:r>
              <a:rPr lang="en-US" sz="1600" dirty="0"/>
              <a:t>)) + </a:t>
            </a:r>
            <a:r>
              <a:rPr lang="en-US" sz="1600" dirty="0" err="1"/>
              <a:t>geom_histogram</a:t>
            </a:r>
            <a:r>
              <a:rPr lang="en-US" sz="1600" dirty="0"/>
              <a:t>() + </a:t>
            </a:r>
            <a:r>
              <a:rPr lang="en-US" sz="1600" dirty="0" err="1"/>
              <a:t>ggtitle</a:t>
            </a:r>
            <a:r>
              <a:rPr lang="en-US" sz="1600" dirty="0"/>
              <a:t>("City MPG")</a:t>
            </a:r>
          </a:p>
        </p:txBody>
      </p:sp>
      <p:sp>
        <p:nvSpPr>
          <p:cNvPr id="7" name="Rectangle 6">
            <a:extLst>
              <a:ext uri="{FF2B5EF4-FFF2-40B4-BE49-F238E27FC236}">
                <a16:creationId xmlns:a16="http://schemas.microsoft.com/office/drawing/2014/main" id="{709DE2F9-F3EB-6641-B0CC-3588BBAF420F}"/>
              </a:ext>
            </a:extLst>
          </p:cNvPr>
          <p:cNvSpPr/>
          <p:nvPr/>
        </p:nvSpPr>
        <p:spPr>
          <a:xfrm>
            <a:off x="304800" y="5920688"/>
            <a:ext cx="9144000" cy="584775"/>
          </a:xfrm>
          <a:prstGeom prst="rect">
            <a:avLst/>
          </a:prstGeom>
        </p:spPr>
        <p:txBody>
          <a:bodyPr wrap="square">
            <a:spAutoFit/>
          </a:bodyPr>
          <a:lstStyle/>
          <a:p>
            <a:r>
              <a:rPr lang="en-US" sz="1600" dirty="0"/>
              <a:t>mpg %&gt;% </a:t>
            </a:r>
          </a:p>
          <a:p>
            <a:r>
              <a:rPr lang="en-US" sz="1600" dirty="0"/>
              <a:t>filter(class == “compact”) %&gt;% </a:t>
            </a:r>
            <a:r>
              <a:rPr lang="en-US" sz="1600" dirty="0" err="1"/>
              <a:t>ggplot</a:t>
            </a:r>
            <a:r>
              <a:rPr lang="en-US" sz="1600" dirty="0"/>
              <a:t>(</a:t>
            </a:r>
            <a:r>
              <a:rPr lang="en-US" sz="1600" dirty="0" err="1"/>
              <a:t>aes</a:t>
            </a:r>
            <a:r>
              <a:rPr lang="en-US" sz="1600" dirty="0"/>
              <a:t>(x = </a:t>
            </a:r>
            <a:r>
              <a:rPr lang="en-US" sz="1600" dirty="0" err="1"/>
              <a:t>cty</a:t>
            </a:r>
            <a:r>
              <a:rPr lang="en-US" sz="1600" dirty="0"/>
              <a:t>)) + </a:t>
            </a:r>
            <a:r>
              <a:rPr lang="en-US" sz="1600" dirty="0" err="1"/>
              <a:t>geom_histogram</a:t>
            </a:r>
            <a:r>
              <a:rPr lang="en-US" sz="1600" dirty="0"/>
              <a:t>() + </a:t>
            </a:r>
            <a:r>
              <a:rPr lang="en-US" sz="1600" dirty="0" err="1"/>
              <a:t>ggtitle</a:t>
            </a:r>
            <a:r>
              <a:rPr lang="en-US" sz="1600" dirty="0"/>
              <a:t>("City MPG")</a:t>
            </a:r>
          </a:p>
        </p:txBody>
      </p:sp>
    </p:spTree>
    <p:extLst>
      <p:ext uri="{BB962C8B-B14F-4D97-AF65-F5344CB8AC3E}">
        <p14:creationId xmlns:p14="http://schemas.microsoft.com/office/powerpoint/2010/main" val="18634737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D378-6E2F-0247-9E8E-A57F6CDE9113}"/>
              </a:ext>
            </a:extLst>
          </p:cNvPr>
          <p:cNvSpPr>
            <a:spLocks noGrp="1"/>
          </p:cNvSpPr>
          <p:nvPr>
            <p:ph type="title"/>
          </p:nvPr>
        </p:nvSpPr>
        <p:spPr/>
        <p:txBody>
          <a:bodyPr/>
          <a:lstStyle/>
          <a:p>
            <a:pPr algn="l"/>
            <a:r>
              <a:rPr lang="en-US" dirty="0"/>
              <a:t>Missing Value | “” v. NA. v. &lt;NA&gt;</a:t>
            </a:r>
          </a:p>
        </p:txBody>
      </p:sp>
      <p:sp>
        <p:nvSpPr>
          <p:cNvPr id="4" name="Rectangle 3">
            <a:extLst>
              <a:ext uri="{FF2B5EF4-FFF2-40B4-BE49-F238E27FC236}">
                <a16:creationId xmlns:a16="http://schemas.microsoft.com/office/drawing/2014/main" id="{D0C76094-9EED-9B49-9B2E-A0DF5056FAD9}"/>
              </a:ext>
            </a:extLst>
          </p:cNvPr>
          <p:cNvSpPr/>
          <p:nvPr/>
        </p:nvSpPr>
        <p:spPr>
          <a:xfrm>
            <a:off x="1746547" y="2514600"/>
            <a:ext cx="5650906" cy="2031325"/>
          </a:xfrm>
          <a:prstGeom prst="rect">
            <a:avLst/>
          </a:prstGeom>
        </p:spPr>
        <p:txBody>
          <a:bodyPr wrap="none">
            <a:spAutoFit/>
          </a:bodyPr>
          <a:lstStyle/>
          <a:p>
            <a:r>
              <a:rPr lang="en-US" dirty="0"/>
              <a:t># Bring in </a:t>
            </a:r>
            <a:r>
              <a:rPr lang="en-US" dirty="0" err="1"/>
              <a:t>MissingValueToy.csv</a:t>
            </a:r>
            <a:r>
              <a:rPr lang="en-US" dirty="0"/>
              <a:t> as ’a’</a:t>
            </a:r>
          </a:p>
          <a:p>
            <a:r>
              <a:rPr lang="en-US" dirty="0"/>
              <a:t>a = </a:t>
            </a:r>
            <a:r>
              <a:rPr lang="en-US" dirty="0" err="1"/>
              <a:t>read.csv</a:t>
            </a:r>
            <a:r>
              <a:rPr lang="en-US" dirty="0"/>
              <a:t>(</a:t>
            </a:r>
            <a:r>
              <a:rPr lang="en-US" dirty="0" err="1"/>
              <a:t>file.choose</a:t>
            </a:r>
            <a:r>
              <a:rPr lang="en-US" dirty="0"/>
              <a:t>(),header = TRUE)</a:t>
            </a:r>
          </a:p>
          <a:p>
            <a:r>
              <a:rPr lang="en-US" dirty="0"/>
              <a:t># count missing values in each column</a:t>
            </a:r>
          </a:p>
          <a:p>
            <a:r>
              <a:rPr lang="en-US" dirty="0"/>
              <a:t>s = </a:t>
            </a:r>
            <a:r>
              <a:rPr lang="en-US" dirty="0" err="1"/>
              <a:t>sapply</a:t>
            </a:r>
            <a:r>
              <a:rPr lang="en-US" dirty="0"/>
              <a:t>(a, function(x) sum(</a:t>
            </a:r>
            <a:r>
              <a:rPr lang="en-US" dirty="0" err="1"/>
              <a:t>is.na</a:t>
            </a:r>
            <a:r>
              <a:rPr lang="en-US" dirty="0"/>
              <a:t>(x)))</a:t>
            </a:r>
          </a:p>
          <a:p>
            <a:r>
              <a:rPr lang="en-US" dirty="0"/>
              <a:t># Make all missing values NA</a:t>
            </a:r>
          </a:p>
          <a:p>
            <a:r>
              <a:rPr lang="en-US" dirty="0" err="1"/>
              <a:t>a$chars</a:t>
            </a:r>
            <a:r>
              <a:rPr lang="en-US" dirty="0"/>
              <a:t> = </a:t>
            </a:r>
            <a:r>
              <a:rPr lang="en-US" dirty="0" err="1"/>
              <a:t>ifelse</a:t>
            </a:r>
            <a:r>
              <a:rPr lang="en-US" dirty="0"/>
              <a:t>(</a:t>
            </a:r>
            <a:r>
              <a:rPr lang="en-US" dirty="0" err="1"/>
              <a:t>a$chars</a:t>
            </a:r>
            <a:r>
              <a:rPr lang="en-US" dirty="0"/>
              <a:t> == ",",</a:t>
            </a:r>
            <a:r>
              <a:rPr lang="en-US" dirty="0" err="1"/>
              <a:t>NA,a$chars</a:t>
            </a:r>
            <a:r>
              <a:rPr lang="en-US" dirty="0"/>
              <a:t>)</a:t>
            </a:r>
          </a:p>
          <a:p>
            <a:r>
              <a:rPr lang="en-US" dirty="0"/>
              <a:t>a$chars2 = </a:t>
            </a:r>
            <a:r>
              <a:rPr lang="en-US" dirty="0" err="1"/>
              <a:t>ifelse</a:t>
            </a:r>
            <a:r>
              <a:rPr lang="en-US" dirty="0"/>
              <a:t>(a$chars2 == ",&lt;NA&gt;",NA,a$chars2)</a:t>
            </a:r>
          </a:p>
        </p:txBody>
      </p:sp>
    </p:spTree>
    <p:extLst>
      <p:ext uri="{BB962C8B-B14F-4D97-AF65-F5344CB8AC3E}">
        <p14:creationId xmlns:p14="http://schemas.microsoft.com/office/powerpoint/2010/main" val="4208568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7D8E-75CB-FF48-AE86-8F6B7E9E7C90}"/>
              </a:ext>
            </a:extLst>
          </p:cNvPr>
          <p:cNvSpPr>
            <a:spLocks noGrp="1"/>
          </p:cNvSpPr>
          <p:nvPr>
            <p:ph type="title"/>
          </p:nvPr>
        </p:nvSpPr>
        <p:spPr>
          <a:xfrm>
            <a:off x="381000" y="228600"/>
            <a:ext cx="8610600" cy="1143000"/>
          </a:xfrm>
        </p:spPr>
        <p:txBody>
          <a:bodyPr/>
          <a:lstStyle/>
          <a:p>
            <a:r>
              <a:rPr lang="en-US" dirty="0"/>
              <a:t>Missing Values | identify | FIFA</a:t>
            </a:r>
          </a:p>
        </p:txBody>
      </p:sp>
      <p:sp>
        <p:nvSpPr>
          <p:cNvPr id="8" name="Rectangle 7">
            <a:extLst>
              <a:ext uri="{FF2B5EF4-FFF2-40B4-BE49-F238E27FC236}">
                <a16:creationId xmlns:a16="http://schemas.microsoft.com/office/drawing/2014/main" id="{CD66FE93-58F5-CB40-B43F-E1ADEE5749FF}"/>
              </a:ext>
            </a:extLst>
          </p:cNvPr>
          <p:cNvSpPr/>
          <p:nvPr/>
        </p:nvSpPr>
        <p:spPr>
          <a:xfrm>
            <a:off x="228599" y="1805071"/>
            <a:ext cx="3871573" cy="646331"/>
          </a:xfrm>
          <a:prstGeom prst="rect">
            <a:avLst/>
          </a:prstGeom>
        </p:spPr>
        <p:txBody>
          <a:bodyPr wrap="none">
            <a:spAutoFit/>
          </a:bodyPr>
          <a:lstStyle/>
          <a:p>
            <a:r>
              <a:rPr lang="en-US" dirty="0"/>
              <a:t>library(</a:t>
            </a:r>
            <a:r>
              <a:rPr lang="en-US" dirty="0" err="1"/>
              <a:t>naniar</a:t>
            </a:r>
            <a:r>
              <a:rPr lang="en-US" dirty="0"/>
              <a:t>)</a:t>
            </a:r>
          </a:p>
          <a:p>
            <a:r>
              <a:rPr lang="en-US" dirty="0" err="1"/>
              <a:t>gg_miss_var</a:t>
            </a:r>
            <a:r>
              <a:rPr lang="en-US" dirty="0"/>
              <a:t>(</a:t>
            </a:r>
            <a:r>
              <a:rPr lang="en-US" dirty="0" err="1"/>
              <a:t>fifa</a:t>
            </a:r>
            <a:r>
              <a:rPr lang="en-US" dirty="0"/>
              <a:t>[,1:40]) + </a:t>
            </a:r>
            <a:r>
              <a:rPr lang="en-US" dirty="0" err="1"/>
              <a:t>ylim</a:t>
            </a:r>
            <a:r>
              <a:rPr lang="en-US" dirty="0"/>
              <a:t>(0,75)</a:t>
            </a:r>
          </a:p>
        </p:txBody>
      </p:sp>
      <p:sp>
        <p:nvSpPr>
          <p:cNvPr id="9" name="Rectangle 8">
            <a:extLst>
              <a:ext uri="{FF2B5EF4-FFF2-40B4-BE49-F238E27FC236}">
                <a16:creationId xmlns:a16="http://schemas.microsoft.com/office/drawing/2014/main" id="{3C1A1132-D620-6D4C-A0D6-22661E00FE6F}"/>
              </a:ext>
            </a:extLst>
          </p:cNvPr>
          <p:cNvSpPr/>
          <p:nvPr/>
        </p:nvSpPr>
        <p:spPr>
          <a:xfrm>
            <a:off x="5015947" y="2071840"/>
            <a:ext cx="3999813" cy="369332"/>
          </a:xfrm>
          <a:prstGeom prst="rect">
            <a:avLst/>
          </a:prstGeom>
        </p:spPr>
        <p:txBody>
          <a:bodyPr wrap="none">
            <a:spAutoFit/>
          </a:bodyPr>
          <a:lstStyle/>
          <a:p>
            <a:r>
              <a:rPr lang="en-US" dirty="0" err="1"/>
              <a:t>gg_miss_var</a:t>
            </a:r>
            <a:r>
              <a:rPr lang="en-US" dirty="0"/>
              <a:t>(</a:t>
            </a:r>
            <a:r>
              <a:rPr lang="en-US" dirty="0" err="1"/>
              <a:t>fifa</a:t>
            </a:r>
            <a:r>
              <a:rPr lang="en-US" dirty="0"/>
              <a:t>[,41:89]) + </a:t>
            </a:r>
            <a:r>
              <a:rPr lang="en-US" dirty="0" err="1"/>
              <a:t>ylim</a:t>
            </a:r>
            <a:r>
              <a:rPr lang="en-US" dirty="0"/>
              <a:t>(0,75)</a:t>
            </a:r>
          </a:p>
        </p:txBody>
      </p:sp>
      <p:pic>
        <p:nvPicPr>
          <p:cNvPr id="3" name="Picture 2">
            <a:extLst>
              <a:ext uri="{FF2B5EF4-FFF2-40B4-BE49-F238E27FC236}">
                <a16:creationId xmlns:a16="http://schemas.microsoft.com/office/drawing/2014/main" id="{C34E94D3-B40C-7346-80DF-D2CEF8DD065F}"/>
              </a:ext>
            </a:extLst>
          </p:cNvPr>
          <p:cNvPicPr>
            <a:picLocks noChangeAspect="1"/>
          </p:cNvPicPr>
          <p:nvPr/>
        </p:nvPicPr>
        <p:blipFill>
          <a:blip r:embed="rId2"/>
          <a:stretch>
            <a:fillRect/>
          </a:stretch>
        </p:blipFill>
        <p:spPr>
          <a:xfrm>
            <a:off x="409977" y="2607874"/>
            <a:ext cx="3999813" cy="3371570"/>
          </a:xfrm>
          <a:prstGeom prst="rect">
            <a:avLst/>
          </a:prstGeom>
        </p:spPr>
      </p:pic>
      <p:pic>
        <p:nvPicPr>
          <p:cNvPr id="4" name="Picture 3">
            <a:extLst>
              <a:ext uri="{FF2B5EF4-FFF2-40B4-BE49-F238E27FC236}">
                <a16:creationId xmlns:a16="http://schemas.microsoft.com/office/drawing/2014/main" id="{8988745F-A839-AF4E-B5C9-743B2B05CF46}"/>
              </a:ext>
            </a:extLst>
          </p:cNvPr>
          <p:cNvPicPr>
            <a:picLocks noChangeAspect="1"/>
          </p:cNvPicPr>
          <p:nvPr/>
        </p:nvPicPr>
        <p:blipFill>
          <a:blip r:embed="rId3"/>
          <a:stretch>
            <a:fillRect/>
          </a:stretch>
        </p:blipFill>
        <p:spPr>
          <a:xfrm>
            <a:off x="5015947" y="2584263"/>
            <a:ext cx="3872080" cy="3263900"/>
          </a:xfrm>
          <a:prstGeom prst="rect">
            <a:avLst/>
          </a:prstGeom>
        </p:spPr>
      </p:pic>
      <p:sp>
        <p:nvSpPr>
          <p:cNvPr id="11" name="Rectangle 10">
            <a:extLst>
              <a:ext uri="{FF2B5EF4-FFF2-40B4-BE49-F238E27FC236}">
                <a16:creationId xmlns:a16="http://schemas.microsoft.com/office/drawing/2014/main" id="{1CE3F485-C6E6-0F4E-BD37-07A78F5DBF77}"/>
              </a:ext>
            </a:extLst>
          </p:cNvPr>
          <p:cNvSpPr/>
          <p:nvPr/>
        </p:nvSpPr>
        <p:spPr>
          <a:xfrm>
            <a:off x="3505200" y="6858000"/>
            <a:ext cx="3087705" cy="307777"/>
          </a:xfrm>
          <a:prstGeom prst="rect">
            <a:avLst/>
          </a:prstGeom>
        </p:spPr>
        <p:txBody>
          <a:bodyPr wrap="none">
            <a:spAutoFit/>
          </a:bodyPr>
          <a:lstStyle/>
          <a:p>
            <a:r>
              <a:rPr lang="en-US" sz="1400" dirty="0" err="1"/>
              <a:t>sapply</a:t>
            </a:r>
            <a:r>
              <a:rPr lang="en-US" sz="1400" dirty="0"/>
              <a:t>(</a:t>
            </a:r>
            <a:r>
              <a:rPr lang="en-US" sz="1400" dirty="0" err="1"/>
              <a:t>fifa</a:t>
            </a:r>
            <a:r>
              <a:rPr lang="en-US" sz="1400" dirty="0"/>
              <a:t>, function(x) sum(</a:t>
            </a:r>
            <a:r>
              <a:rPr lang="en-US" sz="1400" dirty="0" err="1"/>
              <a:t>is.na</a:t>
            </a:r>
            <a:r>
              <a:rPr lang="en-US" sz="1400" dirty="0"/>
              <a:t>(x)))</a:t>
            </a:r>
          </a:p>
        </p:txBody>
      </p:sp>
    </p:spTree>
    <p:extLst>
      <p:ext uri="{BB962C8B-B14F-4D97-AF65-F5344CB8AC3E}">
        <p14:creationId xmlns:p14="http://schemas.microsoft.com/office/powerpoint/2010/main" val="33316107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7D8E-75CB-FF48-AE86-8F6B7E9E7C90}"/>
              </a:ext>
            </a:extLst>
          </p:cNvPr>
          <p:cNvSpPr>
            <a:spLocks noGrp="1"/>
          </p:cNvSpPr>
          <p:nvPr>
            <p:ph type="title"/>
          </p:nvPr>
        </p:nvSpPr>
        <p:spPr>
          <a:xfrm>
            <a:off x="381000" y="228600"/>
            <a:ext cx="8610600" cy="1143000"/>
          </a:xfrm>
        </p:spPr>
        <p:txBody>
          <a:bodyPr/>
          <a:lstStyle/>
          <a:p>
            <a:r>
              <a:rPr lang="en-US" dirty="0"/>
              <a:t>Missing Values | identify | mpg</a:t>
            </a:r>
          </a:p>
        </p:txBody>
      </p:sp>
      <p:sp>
        <p:nvSpPr>
          <p:cNvPr id="8" name="Rectangle 7">
            <a:extLst>
              <a:ext uri="{FF2B5EF4-FFF2-40B4-BE49-F238E27FC236}">
                <a16:creationId xmlns:a16="http://schemas.microsoft.com/office/drawing/2014/main" id="{CD66FE93-58F5-CB40-B43F-E1ADEE5749FF}"/>
              </a:ext>
            </a:extLst>
          </p:cNvPr>
          <p:cNvSpPr/>
          <p:nvPr/>
        </p:nvSpPr>
        <p:spPr>
          <a:xfrm>
            <a:off x="1340193" y="1500716"/>
            <a:ext cx="3448380" cy="646331"/>
          </a:xfrm>
          <a:prstGeom prst="rect">
            <a:avLst/>
          </a:prstGeom>
        </p:spPr>
        <p:txBody>
          <a:bodyPr wrap="none">
            <a:spAutoFit/>
          </a:bodyPr>
          <a:lstStyle/>
          <a:p>
            <a:r>
              <a:rPr lang="en-US" dirty="0"/>
              <a:t>library(</a:t>
            </a:r>
            <a:r>
              <a:rPr lang="en-US" dirty="0" err="1"/>
              <a:t>naniar</a:t>
            </a:r>
            <a:r>
              <a:rPr lang="en-US" dirty="0"/>
              <a:t>)</a:t>
            </a:r>
          </a:p>
          <a:p>
            <a:r>
              <a:rPr lang="en-US" dirty="0" err="1"/>
              <a:t>gg_miss_var</a:t>
            </a:r>
            <a:r>
              <a:rPr lang="en-US" dirty="0"/>
              <a:t>(mpg) + </a:t>
            </a:r>
            <a:r>
              <a:rPr lang="en-US" dirty="0" err="1"/>
              <a:t>ylim</a:t>
            </a:r>
            <a:r>
              <a:rPr lang="en-US" dirty="0"/>
              <a:t>(0,10)</a:t>
            </a:r>
          </a:p>
        </p:txBody>
      </p:sp>
      <p:pic>
        <p:nvPicPr>
          <p:cNvPr id="3" name="Picture 2">
            <a:extLst>
              <a:ext uri="{FF2B5EF4-FFF2-40B4-BE49-F238E27FC236}">
                <a16:creationId xmlns:a16="http://schemas.microsoft.com/office/drawing/2014/main" id="{24014046-69DB-E64E-B873-4882BA90D661}"/>
              </a:ext>
            </a:extLst>
          </p:cNvPr>
          <p:cNvPicPr>
            <a:picLocks noChangeAspect="1"/>
          </p:cNvPicPr>
          <p:nvPr/>
        </p:nvPicPr>
        <p:blipFill>
          <a:blip r:embed="rId2"/>
          <a:stretch>
            <a:fillRect/>
          </a:stretch>
        </p:blipFill>
        <p:spPr>
          <a:xfrm>
            <a:off x="381000" y="2438400"/>
            <a:ext cx="5918200" cy="4089400"/>
          </a:xfrm>
          <a:prstGeom prst="rect">
            <a:avLst/>
          </a:prstGeom>
        </p:spPr>
      </p:pic>
      <p:sp>
        <p:nvSpPr>
          <p:cNvPr id="5" name="Rectangle 4">
            <a:extLst>
              <a:ext uri="{FF2B5EF4-FFF2-40B4-BE49-F238E27FC236}">
                <a16:creationId xmlns:a16="http://schemas.microsoft.com/office/drawing/2014/main" id="{9FB46B10-C97E-1148-B3E4-5D1D0F84D80F}"/>
              </a:ext>
            </a:extLst>
          </p:cNvPr>
          <p:cNvSpPr/>
          <p:nvPr/>
        </p:nvSpPr>
        <p:spPr>
          <a:xfrm>
            <a:off x="5832432" y="1828800"/>
            <a:ext cx="3196709" cy="307777"/>
          </a:xfrm>
          <a:prstGeom prst="rect">
            <a:avLst/>
          </a:prstGeom>
        </p:spPr>
        <p:txBody>
          <a:bodyPr wrap="none">
            <a:spAutoFit/>
          </a:bodyPr>
          <a:lstStyle/>
          <a:p>
            <a:r>
              <a:rPr lang="en-US" sz="1400" dirty="0" err="1"/>
              <a:t>sapply</a:t>
            </a:r>
            <a:r>
              <a:rPr lang="en-US" sz="1400" dirty="0"/>
              <a:t>(mpg, function(x) sum(</a:t>
            </a:r>
            <a:r>
              <a:rPr lang="en-US" sz="1400" dirty="0" err="1"/>
              <a:t>is.na</a:t>
            </a:r>
            <a:r>
              <a:rPr lang="en-US" sz="1400" dirty="0"/>
              <a:t>(x)))</a:t>
            </a:r>
          </a:p>
        </p:txBody>
      </p:sp>
      <p:pic>
        <p:nvPicPr>
          <p:cNvPr id="4" name="Picture 3">
            <a:extLst>
              <a:ext uri="{FF2B5EF4-FFF2-40B4-BE49-F238E27FC236}">
                <a16:creationId xmlns:a16="http://schemas.microsoft.com/office/drawing/2014/main" id="{5170D11C-5E88-8E48-9842-2D53F7E24989}"/>
              </a:ext>
            </a:extLst>
          </p:cNvPr>
          <p:cNvPicPr>
            <a:picLocks noChangeAspect="1"/>
          </p:cNvPicPr>
          <p:nvPr/>
        </p:nvPicPr>
        <p:blipFill>
          <a:blip r:embed="rId3"/>
          <a:stretch>
            <a:fillRect/>
          </a:stretch>
        </p:blipFill>
        <p:spPr>
          <a:xfrm>
            <a:off x="6299200" y="2430887"/>
            <a:ext cx="2616200" cy="1280464"/>
          </a:xfrm>
          <a:prstGeom prst="rect">
            <a:avLst/>
          </a:prstGeom>
        </p:spPr>
      </p:pic>
    </p:spTree>
    <p:extLst>
      <p:ext uri="{BB962C8B-B14F-4D97-AF65-F5344CB8AC3E}">
        <p14:creationId xmlns:p14="http://schemas.microsoft.com/office/powerpoint/2010/main" val="1751869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7D8E-75CB-FF48-AE86-8F6B7E9E7C90}"/>
              </a:ext>
            </a:extLst>
          </p:cNvPr>
          <p:cNvSpPr>
            <a:spLocks noGrp="1"/>
          </p:cNvSpPr>
          <p:nvPr>
            <p:ph type="title"/>
          </p:nvPr>
        </p:nvSpPr>
        <p:spPr>
          <a:xfrm>
            <a:off x="381000" y="228600"/>
            <a:ext cx="8610600" cy="1143000"/>
          </a:xfrm>
        </p:spPr>
        <p:txBody>
          <a:bodyPr/>
          <a:lstStyle/>
          <a:p>
            <a:r>
              <a:rPr lang="en-US" dirty="0"/>
              <a:t>Missing Values | identify | flights</a:t>
            </a:r>
          </a:p>
        </p:txBody>
      </p:sp>
      <p:sp>
        <p:nvSpPr>
          <p:cNvPr id="8" name="Rectangle 7">
            <a:extLst>
              <a:ext uri="{FF2B5EF4-FFF2-40B4-BE49-F238E27FC236}">
                <a16:creationId xmlns:a16="http://schemas.microsoft.com/office/drawing/2014/main" id="{CD66FE93-58F5-CB40-B43F-E1ADEE5749FF}"/>
              </a:ext>
            </a:extLst>
          </p:cNvPr>
          <p:cNvSpPr/>
          <p:nvPr/>
        </p:nvSpPr>
        <p:spPr>
          <a:xfrm>
            <a:off x="2037947" y="1379113"/>
            <a:ext cx="2020105" cy="830997"/>
          </a:xfrm>
          <a:prstGeom prst="rect">
            <a:avLst/>
          </a:prstGeom>
        </p:spPr>
        <p:txBody>
          <a:bodyPr wrap="none">
            <a:spAutoFit/>
          </a:bodyPr>
          <a:lstStyle/>
          <a:p>
            <a:r>
              <a:rPr lang="en-US" sz="1600" dirty="0"/>
              <a:t>library(</a:t>
            </a:r>
            <a:r>
              <a:rPr lang="en-US" sz="1600" dirty="0" err="1"/>
              <a:t>naniar</a:t>
            </a:r>
            <a:r>
              <a:rPr lang="en-US" sz="1600" dirty="0"/>
              <a:t>)</a:t>
            </a:r>
          </a:p>
          <a:p>
            <a:r>
              <a:rPr lang="en-US" sz="1600" dirty="0"/>
              <a:t>library(nycflights13)</a:t>
            </a:r>
          </a:p>
          <a:p>
            <a:r>
              <a:rPr lang="en-US" sz="1600" dirty="0" err="1"/>
              <a:t>gg_miss_var</a:t>
            </a:r>
            <a:r>
              <a:rPr lang="en-US" sz="1600" dirty="0"/>
              <a:t>(flights)</a:t>
            </a:r>
          </a:p>
        </p:txBody>
      </p:sp>
      <p:pic>
        <p:nvPicPr>
          <p:cNvPr id="4" name="Picture 3">
            <a:extLst>
              <a:ext uri="{FF2B5EF4-FFF2-40B4-BE49-F238E27FC236}">
                <a16:creationId xmlns:a16="http://schemas.microsoft.com/office/drawing/2014/main" id="{44C04BB4-E478-8545-B993-3F8CEC83B83C}"/>
              </a:ext>
            </a:extLst>
          </p:cNvPr>
          <p:cNvPicPr>
            <a:picLocks noChangeAspect="1"/>
          </p:cNvPicPr>
          <p:nvPr/>
        </p:nvPicPr>
        <p:blipFill>
          <a:blip r:embed="rId2"/>
          <a:stretch>
            <a:fillRect/>
          </a:stretch>
        </p:blipFill>
        <p:spPr>
          <a:xfrm>
            <a:off x="152400" y="2281819"/>
            <a:ext cx="5791200" cy="4461164"/>
          </a:xfrm>
          <a:prstGeom prst="rect">
            <a:avLst/>
          </a:prstGeom>
        </p:spPr>
      </p:pic>
      <p:sp>
        <p:nvSpPr>
          <p:cNvPr id="5" name="Rectangle 4">
            <a:extLst>
              <a:ext uri="{FF2B5EF4-FFF2-40B4-BE49-F238E27FC236}">
                <a16:creationId xmlns:a16="http://schemas.microsoft.com/office/drawing/2014/main" id="{7075466D-C51C-B642-9925-EA34E8D8C161}"/>
              </a:ext>
            </a:extLst>
          </p:cNvPr>
          <p:cNvSpPr/>
          <p:nvPr/>
        </p:nvSpPr>
        <p:spPr>
          <a:xfrm>
            <a:off x="5832432" y="1770347"/>
            <a:ext cx="3316934" cy="307777"/>
          </a:xfrm>
          <a:prstGeom prst="rect">
            <a:avLst/>
          </a:prstGeom>
        </p:spPr>
        <p:txBody>
          <a:bodyPr wrap="none">
            <a:spAutoFit/>
          </a:bodyPr>
          <a:lstStyle/>
          <a:p>
            <a:r>
              <a:rPr lang="en-US" sz="1400" dirty="0" err="1"/>
              <a:t>sapply</a:t>
            </a:r>
            <a:r>
              <a:rPr lang="en-US" sz="1400" dirty="0"/>
              <a:t>(flights, function(x) sum(</a:t>
            </a:r>
            <a:r>
              <a:rPr lang="en-US" sz="1400" dirty="0" err="1"/>
              <a:t>is.na</a:t>
            </a:r>
            <a:r>
              <a:rPr lang="en-US" sz="1400" dirty="0"/>
              <a:t>(x)))</a:t>
            </a:r>
          </a:p>
        </p:txBody>
      </p:sp>
      <p:pic>
        <p:nvPicPr>
          <p:cNvPr id="6" name="Picture 5">
            <a:extLst>
              <a:ext uri="{FF2B5EF4-FFF2-40B4-BE49-F238E27FC236}">
                <a16:creationId xmlns:a16="http://schemas.microsoft.com/office/drawing/2014/main" id="{4C5F9870-5373-4B41-B4BC-E79102A48781}"/>
              </a:ext>
            </a:extLst>
          </p:cNvPr>
          <p:cNvPicPr>
            <a:picLocks noChangeAspect="1"/>
          </p:cNvPicPr>
          <p:nvPr/>
        </p:nvPicPr>
        <p:blipFill>
          <a:blip r:embed="rId3"/>
          <a:stretch>
            <a:fillRect/>
          </a:stretch>
        </p:blipFill>
        <p:spPr>
          <a:xfrm>
            <a:off x="6202120" y="2281819"/>
            <a:ext cx="2577558" cy="2145082"/>
          </a:xfrm>
          <a:prstGeom prst="rect">
            <a:avLst/>
          </a:prstGeom>
        </p:spPr>
      </p:pic>
    </p:spTree>
    <p:extLst>
      <p:ext uri="{BB962C8B-B14F-4D97-AF65-F5344CB8AC3E}">
        <p14:creationId xmlns:p14="http://schemas.microsoft.com/office/powerpoint/2010/main" val="12550483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052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458200" cy="900546"/>
          </a:xfrm>
        </p:spPr>
        <p:txBody>
          <a:bodyPr/>
          <a:lstStyle/>
          <a:p>
            <a:r>
              <a:rPr lang="en-US" dirty="0"/>
              <a:t>EDA | Covariation </a:t>
            </a:r>
          </a:p>
        </p:txBody>
      </p:sp>
      <p:sp>
        <p:nvSpPr>
          <p:cNvPr id="4" name="Subtitle 3"/>
          <p:cNvSpPr>
            <a:spLocks noGrp="1"/>
          </p:cNvSpPr>
          <p:nvPr>
            <p:ph type="subTitle" idx="1"/>
          </p:nvPr>
        </p:nvSpPr>
        <p:spPr>
          <a:xfrm>
            <a:off x="381000" y="2895600"/>
            <a:ext cx="8534400" cy="1752600"/>
          </a:xfrm>
        </p:spPr>
        <p:txBody>
          <a:bodyPr/>
          <a:lstStyle/>
          <a:p>
            <a:endParaRPr lang="en-IN" dirty="0"/>
          </a:p>
        </p:txBody>
      </p:sp>
    </p:spTree>
    <p:extLst>
      <p:ext uri="{BB962C8B-B14F-4D97-AF65-F5344CB8AC3E}">
        <p14:creationId xmlns:p14="http://schemas.microsoft.com/office/powerpoint/2010/main" val="12194980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B53A-42A8-2148-AB7D-6B1353CD8407}"/>
              </a:ext>
            </a:extLst>
          </p:cNvPr>
          <p:cNvSpPr>
            <a:spLocks noGrp="1"/>
          </p:cNvSpPr>
          <p:nvPr>
            <p:ph type="title"/>
          </p:nvPr>
        </p:nvSpPr>
        <p:spPr/>
        <p:txBody>
          <a:bodyPr/>
          <a:lstStyle/>
          <a:p>
            <a:r>
              <a:rPr lang="en-US" dirty="0"/>
              <a:t>Categorical and Continuous</a:t>
            </a:r>
          </a:p>
        </p:txBody>
      </p:sp>
      <p:sp>
        <p:nvSpPr>
          <p:cNvPr id="3" name="Rectangle 2">
            <a:extLst>
              <a:ext uri="{FF2B5EF4-FFF2-40B4-BE49-F238E27FC236}">
                <a16:creationId xmlns:a16="http://schemas.microsoft.com/office/drawing/2014/main" id="{1D05C659-7F28-7440-84AA-C41D0DE872F6}"/>
              </a:ext>
            </a:extLst>
          </p:cNvPr>
          <p:cNvSpPr/>
          <p:nvPr/>
        </p:nvSpPr>
        <p:spPr>
          <a:xfrm>
            <a:off x="152400" y="3200400"/>
            <a:ext cx="3863788" cy="830997"/>
          </a:xfrm>
          <a:prstGeom prst="rect">
            <a:avLst/>
          </a:prstGeom>
        </p:spPr>
        <p:txBody>
          <a:bodyPr wrap="square">
            <a:spAutoFit/>
          </a:bodyPr>
          <a:lstStyle/>
          <a:p>
            <a:r>
              <a:rPr lang="en-US" sz="1600" dirty="0"/>
              <a:t>mpg %&gt;% </a:t>
            </a:r>
          </a:p>
          <a:p>
            <a:r>
              <a:rPr lang="en-US" sz="1600" dirty="0" err="1"/>
              <a:t>ggplot</a:t>
            </a:r>
            <a:r>
              <a:rPr lang="en-US" sz="1600" dirty="0"/>
              <a:t>(</a:t>
            </a:r>
            <a:r>
              <a:rPr lang="en-US" sz="1600" dirty="0" err="1"/>
              <a:t>aes</a:t>
            </a:r>
            <a:r>
              <a:rPr lang="en-US" sz="1600" dirty="0"/>
              <a:t>(y = </a:t>
            </a:r>
            <a:r>
              <a:rPr lang="en-US" sz="1600" dirty="0" err="1"/>
              <a:t>cty</a:t>
            </a:r>
            <a:r>
              <a:rPr lang="en-US" sz="1600" dirty="0"/>
              <a:t>, color = class)) + </a:t>
            </a:r>
          </a:p>
          <a:p>
            <a:r>
              <a:rPr lang="en-US" sz="1600" dirty="0" err="1"/>
              <a:t>geom_boxplot</a:t>
            </a:r>
            <a:r>
              <a:rPr lang="en-US" sz="1600" dirty="0"/>
              <a:t>()</a:t>
            </a:r>
          </a:p>
        </p:txBody>
      </p:sp>
      <p:pic>
        <p:nvPicPr>
          <p:cNvPr id="4" name="Picture 3">
            <a:extLst>
              <a:ext uri="{FF2B5EF4-FFF2-40B4-BE49-F238E27FC236}">
                <a16:creationId xmlns:a16="http://schemas.microsoft.com/office/drawing/2014/main" id="{E1B6C250-D39F-E649-914B-AF3021528EFA}"/>
              </a:ext>
            </a:extLst>
          </p:cNvPr>
          <p:cNvPicPr>
            <a:picLocks noChangeAspect="1"/>
          </p:cNvPicPr>
          <p:nvPr/>
        </p:nvPicPr>
        <p:blipFill>
          <a:blip r:embed="rId3"/>
          <a:stretch>
            <a:fillRect/>
          </a:stretch>
        </p:blipFill>
        <p:spPr>
          <a:xfrm>
            <a:off x="3581400" y="1846570"/>
            <a:ext cx="5318416" cy="4369653"/>
          </a:xfrm>
          <a:prstGeom prst="rect">
            <a:avLst/>
          </a:prstGeom>
        </p:spPr>
      </p:pic>
    </p:spTree>
    <p:extLst>
      <p:ext uri="{BB962C8B-B14F-4D97-AF65-F5344CB8AC3E}">
        <p14:creationId xmlns:p14="http://schemas.microsoft.com/office/powerpoint/2010/main" val="12843801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B53A-42A8-2148-AB7D-6B1353CD8407}"/>
              </a:ext>
            </a:extLst>
          </p:cNvPr>
          <p:cNvSpPr>
            <a:spLocks noGrp="1"/>
          </p:cNvSpPr>
          <p:nvPr>
            <p:ph type="title"/>
          </p:nvPr>
        </p:nvSpPr>
        <p:spPr/>
        <p:txBody>
          <a:bodyPr/>
          <a:lstStyle/>
          <a:p>
            <a:r>
              <a:rPr lang="en-US" dirty="0"/>
              <a:t>Categorical and Continuous</a:t>
            </a:r>
          </a:p>
        </p:txBody>
      </p:sp>
      <p:sp>
        <p:nvSpPr>
          <p:cNvPr id="3" name="Rectangle 2">
            <a:extLst>
              <a:ext uri="{FF2B5EF4-FFF2-40B4-BE49-F238E27FC236}">
                <a16:creationId xmlns:a16="http://schemas.microsoft.com/office/drawing/2014/main" id="{1D05C659-7F28-7440-84AA-C41D0DE872F6}"/>
              </a:ext>
            </a:extLst>
          </p:cNvPr>
          <p:cNvSpPr/>
          <p:nvPr/>
        </p:nvSpPr>
        <p:spPr>
          <a:xfrm>
            <a:off x="152400" y="3200400"/>
            <a:ext cx="3863788" cy="1077218"/>
          </a:xfrm>
          <a:prstGeom prst="rect">
            <a:avLst/>
          </a:prstGeom>
        </p:spPr>
        <p:txBody>
          <a:bodyPr wrap="square">
            <a:spAutoFit/>
          </a:bodyPr>
          <a:lstStyle/>
          <a:p>
            <a:r>
              <a:rPr lang="en-US" sz="1600" dirty="0"/>
              <a:t>mpg %&gt;% </a:t>
            </a:r>
          </a:p>
          <a:p>
            <a:r>
              <a:rPr lang="en-US" sz="1600" dirty="0" err="1"/>
              <a:t>ggplot</a:t>
            </a:r>
            <a:r>
              <a:rPr lang="en-US" sz="1600" dirty="0"/>
              <a:t>(</a:t>
            </a:r>
            <a:r>
              <a:rPr lang="en-US" sz="1600" dirty="0" err="1"/>
              <a:t>aes</a:t>
            </a:r>
            <a:r>
              <a:rPr lang="en-US" sz="1600" dirty="0"/>
              <a:t>(x = </a:t>
            </a:r>
            <a:r>
              <a:rPr lang="en-US" sz="1600" dirty="0" err="1"/>
              <a:t>cty</a:t>
            </a:r>
            <a:r>
              <a:rPr lang="en-US" sz="1600" dirty="0"/>
              <a:t>, color = class)) + </a:t>
            </a:r>
          </a:p>
          <a:p>
            <a:r>
              <a:rPr lang="en-US" sz="1600" dirty="0" err="1"/>
              <a:t>geom_histogram</a:t>
            </a:r>
            <a:r>
              <a:rPr lang="en-US" sz="1600" dirty="0"/>
              <a:t>() + </a:t>
            </a:r>
          </a:p>
          <a:p>
            <a:r>
              <a:rPr lang="en-US" sz="1600" dirty="0" err="1"/>
              <a:t>facet_grid</a:t>
            </a:r>
            <a:r>
              <a:rPr lang="en-US" sz="1600" dirty="0"/>
              <a:t>(rows  = </a:t>
            </a:r>
            <a:r>
              <a:rPr lang="en-US" sz="1600" dirty="0" err="1"/>
              <a:t>vars</a:t>
            </a:r>
            <a:r>
              <a:rPr lang="en-US" sz="1600" dirty="0"/>
              <a:t>(class))</a:t>
            </a:r>
          </a:p>
        </p:txBody>
      </p:sp>
      <p:pic>
        <p:nvPicPr>
          <p:cNvPr id="8" name="Picture 7">
            <a:extLst>
              <a:ext uri="{FF2B5EF4-FFF2-40B4-BE49-F238E27FC236}">
                <a16:creationId xmlns:a16="http://schemas.microsoft.com/office/drawing/2014/main" id="{C7792568-8934-3A43-9D1D-C8BDA2D141B9}"/>
              </a:ext>
            </a:extLst>
          </p:cNvPr>
          <p:cNvPicPr>
            <a:picLocks noChangeAspect="1"/>
          </p:cNvPicPr>
          <p:nvPr/>
        </p:nvPicPr>
        <p:blipFill>
          <a:blip r:embed="rId3"/>
          <a:stretch>
            <a:fillRect/>
          </a:stretch>
        </p:blipFill>
        <p:spPr>
          <a:xfrm>
            <a:off x="3543444" y="1600200"/>
            <a:ext cx="5564697" cy="4572000"/>
          </a:xfrm>
          <a:prstGeom prst="rect">
            <a:avLst/>
          </a:prstGeom>
        </p:spPr>
      </p:pic>
    </p:spTree>
    <p:extLst>
      <p:ext uri="{BB962C8B-B14F-4D97-AF65-F5344CB8AC3E}">
        <p14:creationId xmlns:p14="http://schemas.microsoft.com/office/powerpoint/2010/main" val="7730162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B53A-42A8-2148-AB7D-6B1353CD8407}"/>
              </a:ext>
            </a:extLst>
          </p:cNvPr>
          <p:cNvSpPr>
            <a:spLocks noGrp="1"/>
          </p:cNvSpPr>
          <p:nvPr>
            <p:ph type="title"/>
          </p:nvPr>
        </p:nvSpPr>
        <p:spPr/>
        <p:txBody>
          <a:bodyPr/>
          <a:lstStyle/>
          <a:p>
            <a:r>
              <a:rPr lang="en-US" dirty="0"/>
              <a:t>Categorical and Continuous</a:t>
            </a:r>
          </a:p>
        </p:txBody>
      </p:sp>
      <p:sp>
        <p:nvSpPr>
          <p:cNvPr id="3" name="Rectangle 2">
            <a:extLst>
              <a:ext uri="{FF2B5EF4-FFF2-40B4-BE49-F238E27FC236}">
                <a16:creationId xmlns:a16="http://schemas.microsoft.com/office/drawing/2014/main" id="{1D05C659-7F28-7440-84AA-C41D0DE872F6}"/>
              </a:ext>
            </a:extLst>
          </p:cNvPr>
          <p:cNvSpPr/>
          <p:nvPr/>
        </p:nvSpPr>
        <p:spPr>
          <a:xfrm>
            <a:off x="838200" y="1600200"/>
            <a:ext cx="8077200" cy="938719"/>
          </a:xfrm>
          <a:prstGeom prst="rect">
            <a:avLst/>
          </a:prstGeom>
        </p:spPr>
        <p:txBody>
          <a:bodyPr wrap="square">
            <a:spAutoFit/>
          </a:bodyPr>
          <a:lstStyle/>
          <a:p>
            <a:r>
              <a:rPr lang="en-US" sz="1100" dirty="0"/>
              <a:t>diamonds %&gt;% </a:t>
            </a:r>
          </a:p>
          <a:p>
            <a:r>
              <a:rPr lang="en-US" sz="1100" dirty="0"/>
              <a:t>mutate(</a:t>
            </a:r>
            <a:r>
              <a:rPr lang="en-US" sz="1100" dirty="0" err="1"/>
              <a:t>priceFact</a:t>
            </a:r>
            <a:r>
              <a:rPr lang="en-US" sz="1100" dirty="0"/>
              <a:t> = cut(price, breaks = c(0,2000,10000,15000, 19000), labels = c("</a:t>
            </a:r>
            <a:r>
              <a:rPr lang="en-US" sz="1100" dirty="0" err="1"/>
              <a:t>Low","Medium</a:t>
            </a:r>
            <a:r>
              <a:rPr lang="en-US" sz="1100" dirty="0"/>
              <a:t>", "High", "Very High"))) %&gt;% </a:t>
            </a:r>
          </a:p>
          <a:p>
            <a:r>
              <a:rPr lang="en-US" sz="1100" dirty="0" err="1"/>
              <a:t>ggplot</a:t>
            </a:r>
            <a:r>
              <a:rPr lang="en-US" sz="1100" dirty="0"/>
              <a:t>(</a:t>
            </a:r>
            <a:r>
              <a:rPr lang="en-US" sz="1100" dirty="0" err="1"/>
              <a:t>aes</a:t>
            </a:r>
            <a:r>
              <a:rPr lang="en-US" sz="1100" dirty="0"/>
              <a:t>(x = carat, fill = </a:t>
            </a:r>
            <a:r>
              <a:rPr lang="en-US" sz="1100" dirty="0" err="1"/>
              <a:t>priceFact</a:t>
            </a:r>
            <a:r>
              <a:rPr lang="en-US" sz="1100" dirty="0"/>
              <a:t>)) + </a:t>
            </a:r>
          </a:p>
          <a:p>
            <a:r>
              <a:rPr lang="en-US" sz="1100" dirty="0" err="1"/>
              <a:t>geom_histogram</a:t>
            </a:r>
            <a:r>
              <a:rPr lang="en-US" sz="1100" dirty="0"/>
              <a:t>() + </a:t>
            </a:r>
            <a:r>
              <a:rPr lang="en-US" sz="1100" dirty="0" err="1"/>
              <a:t>ylim</a:t>
            </a:r>
            <a:r>
              <a:rPr lang="en-US" sz="1100" dirty="0"/>
              <a:t>(c(0,200)) + </a:t>
            </a:r>
          </a:p>
          <a:p>
            <a:r>
              <a:rPr lang="en-US" sz="1100" dirty="0" err="1"/>
              <a:t>facet_wrap</a:t>
            </a:r>
            <a:r>
              <a:rPr lang="en-US" sz="1100" dirty="0"/>
              <a:t>(</a:t>
            </a:r>
            <a:r>
              <a:rPr lang="en-US" sz="1100" dirty="0" err="1"/>
              <a:t>vars</a:t>
            </a:r>
            <a:r>
              <a:rPr lang="en-US" sz="1100" dirty="0"/>
              <a:t>(</a:t>
            </a:r>
            <a:r>
              <a:rPr lang="en-US" sz="1100" dirty="0" err="1"/>
              <a:t>priceFact</a:t>
            </a:r>
            <a:r>
              <a:rPr lang="en-US" sz="1100" dirty="0"/>
              <a:t>))</a:t>
            </a:r>
          </a:p>
        </p:txBody>
      </p:sp>
      <p:pic>
        <p:nvPicPr>
          <p:cNvPr id="5" name="Picture 4">
            <a:extLst>
              <a:ext uri="{FF2B5EF4-FFF2-40B4-BE49-F238E27FC236}">
                <a16:creationId xmlns:a16="http://schemas.microsoft.com/office/drawing/2014/main" id="{980461B7-D07F-DF40-95C7-5E8EA48376E6}"/>
              </a:ext>
            </a:extLst>
          </p:cNvPr>
          <p:cNvPicPr>
            <a:picLocks noChangeAspect="1"/>
          </p:cNvPicPr>
          <p:nvPr/>
        </p:nvPicPr>
        <p:blipFill>
          <a:blip r:embed="rId3"/>
          <a:stretch>
            <a:fillRect/>
          </a:stretch>
        </p:blipFill>
        <p:spPr>
          <a:xfrm>
            <a:off x="838200" y="2819400"/>
            <a:ext cx="7848600" cy="3702492"/>
          </a:xfrm>
          <a:prstGeom prst="rect">
            <a:avLst/>
          </a:prstGeom>
        </p:spPr>
      </p:pic>
    </p:spTree>
    <p:extLst>
      <p:ext uri="{BB962C8B-B14F-4D97-AF65-F5344CB8AC3E}">
        <p14:creationId xmlns:p14="http://schemas.microsoft.com/office/powerpoint/2010/main" val="28169507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32D1B-3366-8D4E-8DBE-21A0B805D16E}"/>
              </a:ext>
            </a:extLst>
          </p:cNvPr>
          <p:cNvSpPr>
            <a:spLocks noGrp="1"/>
          </p:cNvSpPr>
          <p:nvPr>
            <p:ph type="title"/>
          </p:nvPr>
        </p:nvSpPr>
        <p:spPr/>
        <p:txBody>
          <a:bodyPr/>
          <a:lstStyle/>
          <a:p>
            <a:r>
              <a:rPr lang="en-US" dirty="0"/>
              <a:t>Categorical and Categorical</a:t>
            </a:r>
          </a:p>
        </p:txBody>
      </p:sp>
      <p:pic>
        <p:nvPicPr>
          <p:cNvPr id="4" name="Picture 3">
            <a:extLst>
              <a:ext uri="{FF2B5EF4-FFF2-40B4-BE49-F238E27FC236}">
                <a16:creationId xmlns:a16="http://schemas.microsoft.com/office/drawing/2014/main" id="{D07916B8-BB33-E841-9662-97555C2FEBF3}"/>
              </a:ext>
            </a:extLst>
          </p:cNvPr>
          <p:cNvPicPr>
            <a:picLocks noChangeAspect="1"/>
          </p:cNvPicPr>
          <p:nvPr/>
        </p:nvPicPr>
        <p:blipFill>
          <a:blip r:embed="rId2"/>
          <a:stretch>
            <a:fillRect/>
          </a:stretch>
        </p:blipFill>
        <p:spPr>
          <a:xfrm>
            <a:off x="1568772" y="2590800"/>
            <a:ext cx="6006456" cy="4191000"/>
          </a:xfrm>
          <a:prstGeom prst="rect">
            <a:avLst/>
          </a:prstGeom>
        </p:spPr>
      </p:pic>
      <p:sp>
        <p:nvSpPr>
          <p:cNvPr id="5" name="Rectangle 4">
            <a:extLst>
              <a:ext uri="{FF2B5EF4-FFF2-40B4-BE49-F238E27FC236}">
                <a16:creationId xmlns:a16="http://schemas.microsoft.com/office/drawing/2014/main" id="{D62D405E-34FD-2F4F-8A5A-71C293F4919C}"/>
              </a:ext>
            </a:extLst>
          </p:cNvPr>
          <p:cNvSpPr/>
          <p:nvPr/>
        </p:nvSpPr>
        <p:spPr>
          <a:xfrm>
            <a:off x="3314700" y="1371600"/>
            <a:ext cx="2514600" cy="1015663"/>
          </a:xfrm>
          <a:prstGeom prst="rect">
            <a:avLst/>
          </a:prstGeom>
        </p:spPr>
        <p:txBody>
          <a:bodyPr wrap="square">
            <a:spAutoFit/>
          </a:bodyPr>
          <a:lstStyle/>
          <a:p>
            <a:r>
              <a:rPr lang="en-US" sz="1200" dirty="0"/>
              <a:t>p = diamonds %&gt;% </a:t>
            </a:r>
          </a:p>
          <a:p>
            <a:r>
              <a:rPr lang="en-US" sz="1200" dirty="0"/>
              <a:t>count(</a:t>
            </a:r>
            <a:r>
              <a:rPr lang="en-US" sz="1200" dirty="0" err="1"/>
              <a:t>color,cut</a:t>
            </a:r>
            <a:r>
              <a:rPr lang="en-US" sz="1200" dirty="0"/>
              <a:t>) %&gt;% </a:t>
            </a:r>
          </a:p>
          <a:p>
            <a:r>
              <a:rPr lang="en-US" sz="1200" dirty="0" err="1"/>
              <a:t>ggplot</a:t>
            </a:r>
            <a:r>
              <a:rPr lang="en-US" sz="1200" dirty="0"/>
              <a:t>(</a:t>
            </a:r>
            <a:r>
              <a:rPr lang="en-US" sz="1200" dirty="0" err="1"/>
              <a:t>aes</a:t>
            </a:r>
            <a:r>
              <a:rPr lang="en-US" sz="1200" dirty="0"/>
              <a:t>(x = color, y = cut)) + </a:t>
            </a:r>
          </a:p>
          <a:p>
            <a:r>
              <a:rPr lang="en-US" sz="1200" dirty="0" err="1"/>
              <a:t>geom_tile</a:t>
            </a:r>
            <a:r>
              <a:rPr lang="en-US" sz="1200" dirty="0"/>
              <a:t>(mapping = </a:t>
            </a:r>
            <a:r>
              <a:rPr lang="en-US" sz="1200" dirty="0" err="1"/>
              <a:t>aes</a:t>
            </a:r>
            <a:r>
              <a:rPr lang="en-US" sz="1200" dirty="0"/>
              <a:t>(fill = n))</a:t>
            </a:r>
          </a:p>
          <a:p>
            <a:r>
              <a:rPr lang="en-US" sz="1200" dirty="0" err="1"/>
              <a:t>ggplotly</a:t>
            </a:r>
            <a:r>
              <a:rPr lang="en-US" sz="1200" dirty="0"/>
              <a:t>(p)</a:t>
            </a:r>
          </a:p>
        </p:txBody>
      </p:sp>
    </p:spTree>
    <p:extLst>
      <p:ext uri="{BB962C8B-B14F-4D97-AF65-F5344CB8AC3E}">
        <p14:creationId xmlns:p14="http://schemas.microsoft.com/office/powerpoint/2010/main" val="1546919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A161E-1F72-244D-8FBE-72305EA1B8A3}"/>
              </a:ext>
            </a:extLst>
          </p:cNvPr>
          <p:cNvSpPr>
            <a:spLocks noGrp="1"/>
          </p:cNvSpPr>
          <p:nvPr>
            <p:ph type="title"/>
          </p:nvPr>
        </p:nvSpPr>
        <p:spPr/>
        <p:txBody>
          <a:bodyPr/>
          <a:lstStyle/>
          <a:p>
            <a:r>
              <a:rPr lang="en-US" dirty="0"/>
              <a:t>Filtering: &gt;, &gt;=, &lt;, &lt;=, !=</a:t>
            </a:r>
          </a:p>
        </p:txBody>
      </p:sp>
      <p:sp>
        <p:nvSpPr>
          <p:cNvPr id="4" name="TextBox 3">
            <a:extLst>
              <a:ext uri="{FF2B5EF4-FFF2-40B4-BE49-F238E27FC236}">
                <a16:creationId xmlns:a16="http://schemas.microsoft.com/office/drawing/2014/main" id="{694940BD-3E67-8841-8C85-32F9CD1F8257}"/>
              </a:ext>
            </a:extLst>
          </p:cNvPr>
          <p:cNvSpPr txBox="1"/>
          <p:nvPr/>
        </p:nvSpPr>
        <p:spPr>
          <a:xfrm>
            <a:off x="152400" y="1524000"/>
            <a:ext cx="8229600" cy="3693319"/>
          </a:xfrm>
          <a:prstGeom prst="rect">
            <a:avLst/>
          </a:prstGeom>
          <a:noFill/>
        </p:spPr>
        <p:txBody>
          <a:bodyPr wrap="square" rtlCol="0">
            <a:spAutoFit/>
          </a:bodyPr>
          <a:lstStyle/>
          <a:p>
            <a:r>
              <a:rPr lang="en-US" dirty="0"/>
              <a:t>Assume we would like to keep all the cars manufactured before the year 2000.  </a:t>
            </a:r>
          </a:p>
          <a:p>
            <a:endParaRPr lang="en-US" dirty="0"/>
          </a:p>
          <a:p>
            <a:r>
              <a:rPr lang="en-US" dirty="0"/>
              <a:t>mpg %&gt;% filter(year &lt; 2000) </a:t>
            </a:r>
          </a:p>
          <a:p>
            <a:endParaRPr lang="en-US" dirty="0"/>
          </a:p>
          <a:p>
            <a:endParaRPr lang="en-US" dirty="0"/>
          </a:p>
          <a:p>
            <a:endParaRPr lang="en-US" dirty="0"/>
          </a:p>
          <a:p>
            <a:endParaRPr lang="en-US" dirty="0"/>
          </a:p>
          <a:p>
            <a:endParaRPr lang="en-US" dirty="0"/>
          </a:p>
          <a:p>
            <a:endParaRPr lang="en-US" dirty="0"/>
          </a:p>
          <a:p>
            <a:r>
              <a:rPr lang="en-US" dirty="0"/>
              <a:t>Or assume we would like to keep all the cars that have city mpg greater than or equal to 20 mpg.  </a:t>
            </a:r>
          </a:p>
          <a:p>
            <a:endParaRPr lang="en-US" dirty="0"/>
          </a:p>
          <a:p>
            <a:r>
              <a:rPr lang="en-US" dirty="0"/>
              <a:t>mpg %&gt;% filter(</a:t>
            </a:r>
            <a:r>
              <a:rPr lang="en-US" dirty="0" err="1"/>
              <a:t>cty</a:t>
            </a:r>
            <a:r>
              <a:rPr lang="en-US" dirty="0"/>
              <a:t> &gt;= 20)</a:t>
            </a:r>
          </a:p>
        </p:txBody>
      </p:sp>
      <p:pic>
        <p:nvPicPr>
          <p:cNvPr id="8" name="Picture 7">
            <a:extLst>
              <a:ext uri="{FF2B5EF4-FFF2-40B4-BE49-F238E27FC236}">
                <a16:creationId xmlns:a16="http://schemas.microsoft.com/office/drawing/2014/main" id="{90B6FF76-8FF7-384F-9E02-4DEF6B0648A1}"/>
              </a:ext>
            </a:extLst>
          </p:cNvPr>
          <p:cNvPicPr>
            <a:picLocks noChangeAspect="1"/>
          </p:cNvPicPr>
          <p:nvPr/>
        </p:nvPicPr>
        <p:blipFill>
          <a:blip r:embed="rId2"/>
          <a:stretch>
            <a:fillRect/>
          </a:stretch>
        </p:blipFill>
        <p:spPr>
          <a:xfrm>
            <a:off x="3352800" y="4520017"/>
            <a:ext cx="5029200" cy="2005413"/>
          </a:xfrm>
          <a:prstGeom prst="rect">
            <a:avLst/>
          </a:prstGeom>
        </p:spPr>
      </p:pic>
      <p:pic>
        <p:nvPicPr>
          <p:cNvPr id="5" name="Picture 4">
            <a:extLst>
              <a:ext uri="{FF2B5EF4-FFF2-40B4-BE49-F238E27FC236}">
                <a16:creationId xmlns:a16="http://schemas.microsoft.com/office/drawing/2014/main" id="{3ABCED41-7EA8-7546-89CC-F965C73531F9}"/>
              </a:ext>
            </a:extLst>
          </p:cNvPr>
          <p:cNvPicPr>
            <a:picLocks noChangeAspect="1"/>
          </p:cNvPicPr>
          <p:nvPr/>
        </p:nvPicPr>
        <p:blipFill>
          <a:blip r:embed="rId3"/>
          <a:stretch>
            <a:fillRect/>
          </a:stretch>
        </p:blipFill>
        <p:spPr>
          <a:xfrm>
            <a:off x="3352800" y="1969026"/>
            <a:ext cx="5217364" cy="1962150"/>
          </a:xfrm>
          <a:prstGeom prst="rect">
            <a:avLst/>
          </a:prstGeom>
        </p:spPr>
      </p:pic>
    </p:spTree>
    <p:extLst>
      <p:ext uri="{BB962C8B-B14F-4D97-AF65-F5344CB8AC3E}">
        <p14:creationId xmlns:p14="http://schemas.microsoft.com/office/powerpoint/2010/main" val="42759894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32D1B-3366-8D4E-8DBE-21A0B805D16E}"/>
              </a:ext>
            </a:extLst>
          </p:cNvPr>
          <p:cNvSpPr>
            <a:spLocks noGrp="1"/>
          </p:cNvSpPr>
          <p:nvPr>
            <p:ph type="title"/>
          </p:nvPr>
        </p:nvSpPr>
        <p:spPr/>
        <p:txBody>
          <a:bodyPr/>
          <a:lstStyle/>
          <a:p>
            <a:r>
              <a:rPr lang="en-US" dirty="0"/>
              <a:t>Categorical and Categorical</a:t>
            </a:r>
          </a:p>
        </p:txBody>
      </p:sp>
      <p:sp>
        <p:nvSpPr>
          <p:cNvPr id="5" name="Rectangle 4">
            <a:extLst>
              <a:ext uri="{FF2B5EF4-FFF2-40B4-BE49-F238E27FC236}">
                <a16:creationId xmlns:a16="http://schemas.microsoft.com/office/drawing/2014/main" id="{D62D405E-34FD-2F4F-8A5A-71C293F4919C}"/>
              </a:ext>
            </a:extLst>
          </p:cNvPr>
          <p:cNvSpPr/>
          <p:nvPr/>
        </p:nvSpPr>
        <p:spPr>
          <a:xfrm>
            <a:off x="990600" y="1524000"/>
            <a:ext cx="8001000" cy="1107996"/>
          </a:xfrm>
          <a:prstGeom prst="rect">
            <a:avLst/>
          </a:prstGeom>
        </p:spPr>
        <p:txBody>
          <a:bodyPr wrap="square">
            <a:spAutoFit/>
          </a:bodyPr>
          <a:lstStyle/>
          <a:p>
            <a:r>
              <a:rPr lang="en-US" sz="1100" dirty="0"/>
              <a:t>p = </a:t>
            </a:r>
            <a:r>
              <a:rPr lang="en-US" sz="1100" dirty="0" err="1"/>
              <a:t>fifa</a:t>
            </a:r>
            <a:r>
              <a:rPr lang="en-US" sz="1100" dirty="0"/>
              <a:t> %&gt;% </a:t>
            </a:r>
          </a:p>
          <a:p>
            <a:r>
              <a:rPr lang="en-US" sz="1100" dirty="0"/>
              <a:t>filter(!</a:t>
            </a:r>
            <a:r>
              <a:rPr lang="en-US" sz="1100" dirty="0" err="1"/>
              <a:t>is.na</a:t>
            </a:r>
            <a:r>
              <a:rPr lang="en-US" sz="1100" dirty="0"/>
              <a:t>(</a:t>
            </a:r>
            <a:r>
              <a:rPr lang="en-US" sz="1100" dirty="0" err="1"/>
              <a:t>BallControl</a:t>
            </a:r>
            <a:r>
              <a:rPr lang="en-US" sz="1100" dirty="0"/>
              <a:t>)) %&gt;% </a:t>
            </a:r>
          </a:p>
          <a:p>
            <a:r>
              <a:rPr lang="en-US" sz="1100" dirty="0"/>
              <a:t>mutate(</a:t>
            </a:r>
            <a:r>
              <a:rPr lang="en-US" sz="1100" dirty="0" err="1"/>
              <a:t>BallControlFact</a:t>
            </a:r>
            <a:r>
              <a:rPr lang="en-US" sz="1100" dirty="0"/>
              <a:t> = cut(</a:t>
            </a:r>
            <a:r>
              <a:rPr lang="en-US" sz="1100" dirty="0" err="1"/>
              <a:t>BallControl</a:t>
            </a:r>
            <a:r>
              <a:rPr lang="en-US" sz="1100" dirty="0"/>
              <a:t>, breaks = c(0,30,60,90,100), labels = c("Very Low", "Low", "Medium", "High"))) %&gt;% </a:t>
            </a:r>
          </a:p>
          <a:p>
            <a:r>
              <a:rPr lang="en-US" sz="1100" dirty="0"/>
              <a:t>count(Position, </a:t>
            </a:r>
            <a:r>
              <a:rPr lang="en-US" sz="1100" dirty="0" err="1"/>
              <a:t>BallControlFact</a:t>
            </a:r>
            <a:r>
              <a:rPr lang="en-US" sz="1100" dirty="0"/>
              <a:t>) %&gt;% </a:t>
            </a:r>
          </a:p>
          <a:p>
            <a:r>
              <a:rPr lang="en-US" sz="1100" dirty="0" err="1"/>
              <a:t>ggplot</a:t>
            </a:r>
            <a:r>
              <a:rPr lang="en-US" sz="1100" dirty="0"/>
              <a:t>(</a:t>
            </a:r>
            <a:r>
              <a:rPr lang="en-US" sz="1100" dirty="0" err="1"/>
              <a:t>aes</a:t>
            </a:r>
            <a:r>
              <a:rPr lang="en-US" sz="1100" dirty="0"/>
              <a:t>(x = Position, </a:t>
            </a:r>
            <a:r>
              <a:rPr lang="en-US" sz="1100" dirty="0" err="1"/>
              <a:t>BallControlFact</a:t>
            </a:r>
            <a:r>
              <a:rPr lang="en-US" sz="1100" dirty="0"/>
              <a:t>)) + </a:t>
            </a:r>
            <a:r>
              <a:rPr lang="en-US" sz="1100" dirty="0" err="1"/>
              <a:t>geom_tile</a:t>
            </a:r>
            <a:r>
              <a:rPr lang="en-US" sz="1100" dirty="0"/>
              <a:t>(mapping = </a:t>
            </a:r>
            <a:r>
              <a:rPr lang="en-US" sz="1100" dirty="0" err="1"/>
              <a:t>aes</a:t>
            </a:r>
            <a:r>
              <a:rPr lang="en-US" sz="1100" dirty="0"/>
              <a:t>(fill = n))</a:t>
            </a:r>
          </a:p>
          <a:p>
            <a:r>
              <a:rPr lang="en-US" sz="1100" dirty="0" err="1"/>
              <a:t>ggplotly</a:t>
            </a:r>
            <a:r>
              <a:rPr lang="en-US" sz="1100" dirty="0"/>
              <a:t>(p)</a:t>
            </a:r>
          </a:p>
        </p:txBody>
      </p:sp>
      <p:pic>
        <p:nvPicPr>
          <p:cNvPr id="3" name="Picture 2">
            <a:extLst>
              <a:ext uri="{FF2B5EF4-FFF2-40B4-BE49-F238E27FC236}">
                <a16:creationId xmlns:a16="http://schemas.microsoft.com/office/drawing/2014/main" id="{9BC16DF1-61E0-5447-84AE-48E3BDEAD428}"/>
              </a:ext>
            </a:extLst>
          </p:cNvPr>
          <p:cNvPicPr>
            <a:picLocks noChangeAspect="1"/>
          </p:cNvPicPr>
          <p:nvPr/>
        </p:nvPicPr>
        <p:blipFill>
          <a:blip r:embed="rId2"/>
          <a:stretch>
            <a:fillRect/>
          </a:stretch>
        </p:blipFill>
        <p:spPr>
          <a:xfrm>
            <a:off x="1447800" y="2695822"/>
            <a:ext cx="7017683" cy="3945174"/>
          </a:xfrm>
          <a:prstGeom prst="rect">
            <a:avLst/>
          </a:prstGeom>
        </p:spPr>
      </p:pic>
    </p:spTree>
    <p:extLst>
      <p:ext uri="{BB962C8B-B14F-4D97-AF65-F5344CB8AC3E}">
        <p14:creationId xmlns:p14="http://schemas.microsoft.com/office/powerpoint/2010/main" val="22870665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323A2-3966-FC4D-A1A2-D3FB88C1653F}"/>
              </a:ext>
            </a:extLst>
          </p:cNvPr>
          <p:cNvSpPr>
            <a:spLocks noGrp="1"/>
          </p:cNvSpPr>
          <p:nvPr>
            <p:ph type="title"/>
          </p:nvPr>
        </p:nvSpPr>
        <p:spPr/>
        <p:txBody>
          <a:bodyPr/>
          <a:lstStyle/>
          <a:p>
            <a:r>
              <a:rPr lang="en-US" dirty="0"/>
              <a:t>Continuous and Continuous</a:t>
            </a:r>
          </a:p>
        </p:txBody>
      </p:sp>
      <p:pic>
        <p:nvPicPr>
          <p:cNvPr id="3" name="Picture 2">
            <a:extLst>
              <a:ext uri="{FF2B5EF4-FFF2-40B4-BE49-F238E27FC236}">
                <a16:creationId xmlns:a16="http://schemas.microsoft.com/office/drawing/2014/main" id="{8771A3A8-7AB1-D741-9FB4-A29FE8344BE9}"/>
              </a:ext>
            </a:extLst>
          </p:cNvPr>
          <p:cNvPicPr>
            <a:picLocks noChangeAspect="1"/>
          </p:cNvPicPr>
          <p:nvPr/>
        </p:nvPicPr>
        <p:blipFill rotWithShape="1">
          <a:blip r:embed="rId2"/>
          <a:srcRect t="5439"/>
          <a:stretch/>
        </p:blipFill>
        <p:spPr>
          <a:xfrm>
            <a:off x="1234948" y="2436793"/>
            <a:ext cx="6674103" cy="4238274"/>
          </a:xfrm>
          <a:prstGeom prst="rect">
            <a:avLst/>
          </a:prstGeom>
        </p:spPr>
      </p:pic>
      <p:sp>
        <p:nvSpPr>
          <p:cNvPr id="12" name="Rectangle 11">
            <a:extLst>
              <a:ext uri="{FF2B5EF4-FFF2-40B4-BE49-F238E27FC236}">
                <a16:creationId xmlns:a16="http://schemas.microsoft.com/office/drawing/2014/main" id="{3CBAF43B-00FE-B046-BE57-4A3D8B5C31AA}"/>
              </a:ext>
            </a:extLst>
          </p:cNvPr>
          <p:cNvSpPr/>
          <p:nvPr/>
        </p:nvSpPr>
        <p:spPr>
          <a:xfrm>
            <a:off x="3009899" y="1436370"/>
            <a:ext cx="3124200" cy="1015663"/>
          </a:xfrm>
          <a:prstGeom prst="rect">
            <a:avLst/>
          </a:prstGeom>
        </p:spPr>
        <p:txBody>
          <a:bodyPr wrap="square">
            <a:spAutoFit/>
          </a:bodyPr>
          <a:lstStyle/>
          <a:p>
            <a:r>
              <a:rPr lang="en-US" sz="1200" dirty="0"/>
              <a:t>mpg %&gt;% </a:t>
            </a:r>
            <a:r>
              <a:rPr lang="en-US" sz="1200" dirty="0" err="1"/>
              <a:t>ggplot</a:t>
            </a:r>
            <a:r>
              <a:rPr lang="en-US" sz="1200" dirty="0"/>
              <a:t>(</a:t>
            </a:r>
            <a:r>
              <a:rPr lang="en-US" sz="1200" dirty="0" err="1"/>
              <a:t>aes</a:t>
            </a:r>
            <a:r>
              <a:rPr lang="en-US" sz="1200" dirty="0"/>
              <a:t>(x = </a:t>
            </a:r>
            <a:r>
              <a:rPr lang="en-US" sz="1200" dirty="0" err="1"/>
              <a:t>hwy</a:t>
            </a:r>
            <a:r>
              <a:rPr lang="en-US" sz="1200" dirty="0"/>
              <a:t>, y = </a:t>
            </a:r>
            <a:r>
              <a:rPr lang="en-US" sz="1200" dirty="0" err="1"/>
              <a:t>cty</a:t>
            </a:r>
            <a:r>
              <a:rPr lang="en-US" sz="1200" dirty="0"/>
              <a:t>)) + </a:t>
            </a:r>
          </a:p>
          <a:p>
            <a:r>
              <a:rPr lang="en-US" sz="1200" dirty="0" err="1"/>
              <a:t>geom_point</a:t>
            </a:r>
            <a:r>
              <a:rPr lang="en-US" sz="1200" dirty="0"/>
              <a:t>(color = "blue")</a:t>
            </a:r>
          </a:p>
          <a:p>
            <a:r>
              <a:rPr lang="en-US" sz="1200" dirty="0"/>
              <a:t>#note that color is not in an ”</a:t>
            </a:r>
            <a:r>
              <a:rPr lang="en-US" sz="1200" dirty="0" err="1"/>
              <a:t>aes</a:t>
            </a:r>
            <a:r>
              <a:rPr lang="en-US" sz="1200" dirty="0"/>
              <a:t>”</a:t>
            </a:r>
          </a:p>
          <a:p>
            <a:r>
              <a:rPr lang="en-US" sz="1200" dirty="0"/>
              <a:t># function we are setting them manually.</a:t>
            </a:r>
          </a:p>
          <a:p>
            <a:endParaRPr lang="en-US" sz="1200" dirty="0"/>
          </a:p>
        </p:txBody>
      </p:sp>
    </p:spTree>
    <p:extLst>
      <p:ext uri="{BB962C8B-B14F-4D97-AF65-F5344CB8AC3E}">
        <p14:creationId xmlns:p14="http://schemas.microsoft.com/office/powerpoint/2010/main" val="40446424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323A2-3966-FC4D-A1A2-D3FB88C1653F}"/>
              </a:ext>
            </a:extLst>
          </p:cNvPr>
          <p:cNvSpPr>
            <a:spLocks noGrp="1"/>
          </p:cNvSpPr>
          <p:nvPr>
            <p:ph type="title"/>
          </p:nvPr>
        </p:nvSpPr>
        <p:spPr/>
        <p:txBody>
          <a:bodyPr/>
          <a:lstStyle/>
          <a:p>
            <a:r>
              <a:rPr lang="en-US" dirty="0"/>
              <a:t>Continuous and Continuous</a:t>
            </a:r>
          </a:p>
        </p:txBody>
      </p:sp>
      <p:sp>
        <p:nvSpPr>
          <p:cNvPr id="4" name="Rectangle 3">
            <a:extLst>
              <a:ext uri="{FF2B5EF4-FFF2-40B4-BE49-F238E27FC236}">
                <a16:creationId xmlns:a16="http://schemas.microsoft.com/office/drawing/2014/main" id="{E58D07F4-AF32-9444-95B9-52F9B3DFCF92}"/>
              </a:ext>
            </a:extLst>
          </p:cNvPr>
          <p:cNvSpPr/>
          <p:nvPr/>
        </p:nvSpPr>
        <p:spPr>
          <a:xfrm>
            <a:off x="1905000" y="1383030"/>
            <a:ext cx="5334000" cy="892552"/>
          </a:xfrm>
          <a:prstGeom prst="rect">
            <a:avLst/>
          </a:prstGeom>
        </p:spPr>
        <p:txBody>
          <a:bodyPr wrap="square">
            <a:spAutoFit/>
          </a:bodyPr>
          <a:lstStyle/>
          <a:p>
            <a:r>
              <a:rPr lang="en-US" sz="1300" dirty="0"/>
              <a:t>flights %&gt;% </a:t>
            </a:r>
          </a:p>
          <a:p>
            <a:r>
              <a:rPr lang="en-US" sz="1300" dirty="0" err="1"/>
              <a:t>ggplot</a:t>
            </a:r>
            <a:r>
              <a:rPr lang="en-US" sz="1300" dirty="0"/>
              <a:t>(</a:t>
            </a:r>
            <a:r>
              <a:rPr lang="en-US" sz="1300" dirty="0" err="1"/>
              <a:t>aes</a:t>
            </a:r>
            <a:r>
              <a:rPr lang="en-US" sz="1300" dirty="0"/>
              <a:t>(x = </a:t>
            </a:r>
            <a:r>
              <a:rPr lang="en-US" sz="1300" dirty="0" err="1"/>
              <a:t>dep_delay</a:t>
            </a:r>
            <a:r>
              <a:rPr lang="en-US" sz="1300" dirty="0"/>
              <a:t>, y = </a:t>
            </a:r>
            <a:r>
              <a:rPr lang="en-US" sz="1300" dirty="0" err="1"/>
              <a:t>arr_delay</a:t>
            </a:r>
            <a:r>
              <a:rPr lang="en-US" sz="1300" dirty="0"/>
              <a:t>)) + </a:t>
            </a:r>
          </a:p>
          <a:p>
            <a:r>
              <a:rPr lang="en-US" sz="1300" dirty="0" err="1"/>
              <a:t>geom_boxplot</a:t>
            </a:r>
            <a:r>
              <a:rPr lang="en-US" sz="1300" dirty="0"/>
              <a:t>(mapping = </a:t>
            </a:r>
            <a:r>
              <a:rPr lang="en-US" sz="1300" dirty="0" err="1"/>
              <a:t>aes</a:t>
            </a:r>
            <a:r>
              <a:rPr lang="en-US" sz="1300" dirty="0"/>
              <a:t>(group = </a:t>
            </a:r>
            <a:r>
              <a:rPr lang="en-US" sz="1300" dirty="0" err="1"/>
              <a:t>cut_width</a:t>
            </a:r>
            <a:r>
              <a:rPr lang="en-US" sz="1300" dirty="0"/>
              <a:t>(dep_delay,50)))+ </a:t>
            </a:r>
          </a:p>
          <a:p>
            <a:r>
              <a:rPr lang="en-US" sz="1300" dirty="0" err="1"/>
              <a:t>xlim</a:t>
            </a:r>
            <a:r>
              <a:rPr lang="en-US" sz="1300" dirty="0"/>
              <a:t>(c(0,700))</a:t>
            </a:r>
          </a:p>
        </p:txBody>
      </p:sp>
      <p:pic>
        <p:nvPicPr>
          <p:cNvPr id="5" name="Picture 4">
            <a:extLst>
              <a:ext uri="{FF2B5EF4-FFF2-40B4-BE49-F238E27FC236}">
                <a16:creationId xmlns:a16="http://schemas.microsoft.com/office/drawing/2014/main" id="{45F0AC14-A589-764B-97A6-20ADDF74C94D}"/>
              </a:ext>
            </a:extLst>
          </p:cNvPr>
          <p:cNvPicPr>
            <a:picLocks noChangeAspect="1"/>
          </p:cNvPicPr>
          <p:nvPr/>
        </p:nvPicPr>
        <p:blipFill>
          <a:blip r:embed="rId2"/>
          <a:stretch>
            <a:fillRect/>
          </a:stretch>
        </p:blipFill>
        <p:spPr>
          <a:xfrm>
            <a:off x="1143000" y="2348567"/>
            <a:ext cx="6629400" cy="4385914"/>
          </a:xfrm>
          <a:prstGeom prst="rect">
            <a:avLst/>
          </a:prstGeom>
        </p:spPr>
      </p:pic>
    </p:spTree>
    <p:extLst>
      <p:ext uri="{BB962C8B-B14F-4D97-AF65-F5344CB8AC3E}">
        <p14:creationId xmlns:p14="http://schemas.microsoft.com/office/powerpoint/2010/main" val="16303568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323A2-3966-FC4D-A1A2-D3FB88C1653F}"/>
              </a:ext>
            </a:extLst>
          </p:cNvPr>
          <p:cNvSpPr>
            <a:spLocks noGrp="1"/>
          </p:cNvSpPr>
          <p:nvPr>
            <p:ph type="title"/>
          </p:nvPr>
        </p:nvSpPr>
        <p:spPr>
          <a:xfrm>
            <a:off x="152400" y="228600"/>
            <a:ext cx="8915400" cy="1143000"/>
          </a:xfrm>
        </p:spPr>
        <p:txBody>
          <a:bodyPr/>
          <a:lstStyle/>
          <a:p>
            <a:r>
              <a:rPr lang="en-US" sz="3600" dirty="0"/>
              <a:t>Continuous, Continuous and Categorical</a:t>
            </a:r>
          </a:p>
        </p:txBody>
      </p:sp>
      <p:sp>
        <p:nvSpPr>
          <p:cNvPr id="12" name="Rectangle 11">
            <a:extLst>
              <a:ext uri="{FF2B5EF4-FFF2-40B4-BE49-F238E27FC236}">
                <a16:creationId xmlns:a16="http://schemas.microsoft.com/office/drawing/2014/main" id="{3CBAF43B-00FE-B046-BE57-4A3D8B5C31AA}"/>
              </a:ext>
            </a:extLst>
          </p:cNvPr>
          <p:cNvSpPr/>
          <p:nvPr/>
        </p:nvSpPr>
        <p:spPr>
          <a:xfrm>
            <a:off x="3009899" y="1436370"/>
            <a:ext cx="3124200" cy="646331"/>
          </a:xfrm>
          <a:prstGeom prst="rect">
            <a:avLst/>
          </a:prstGeom>
        </p:spPr>
        <p:txBody>
          <a:bodyPr wrap="square">
            <a:spAutoFit/>
          </a:bodyPr>
          <a:lstStyle/>
          <a:p>
            <a:r>
              <a:rPr lang="en-US" sz="1200" dirty="0"/>
              <a:t>mpg %&gt;% </a:t>
            </a:r>
            <a:r>
              <a:rPr lang="en-US" sz="1200" dirty="0" err="1"/>
              <a:t>ggplot</a:t>
            </a:r>
            <a:r>
              <a:rPr lang="en-US" sz="1200" dirty="0"/>
              <a:t>(</a:t>
            </a:r>
            <a:r>
              <a:rPr lang="en-US" sz="1200" dirty="0" err="1"/>
              <a:t>aes</a:t>
            </a:r>
            <a:r>
              <a:rPr lang="en-US" sz="1200" dirty="0"/>
              <a:t>(x = </a:t>
            </a:r>
            <a:r>
              <a:rPr lang="en-US" sz="1200" dirty="0" err="1"/>
              <a:t>displ</a:t>
            </a:r>
            <a:r>
              <a:rPr lang="en-US" sz="1200" dirty="0"/>
              <a:t>, y = </a:t>
            </a:r>
            <a:r>
              <a:rPr lang="en-US" sz="1200" dirty="0" err="1"/>
              <a:t>cty</a:t>
            </a:r>
            <a:r>
              <a:rPr lang="en-US" sz="1200" dirty="0"/>
              <a:t>)) + </a:t>
            </a:r>
          </a:p>
          <a:p>
            <a:r>
              <a:rPr lang="en-US" sz="1200" dirty="0" err="1"/>
              <a:t>geom_point</a:t>
            </a:r>
            <a:r>
              <a:rPr lang="en-US" sz="1200" dirty="0"/>
              <a:t>(color = class)</a:t>
            </a:r>
          </a:p>
          <a:p>
            <a:endParaRPr lang="en-US" sz="1200" dirty="0"/>
          </a:p>
        </p:txBody>
      </p:sp>
      <p:pic>
        <p:nvPicPr>
          <p:cNvPr id="4" name="Picture 3">
            <a:extLst>
              <a:ext uri="{FF2B5EF4-FFF2-40B4-BE49-F238E27FC236}">
                <a16:creationId xmlns:a16="http://schemas.microsoft.com/office/drawing/2014/main" id="{2416EB3D-C073-DB40-9704-2F0A7F4B9882}"/>
              </a:ext>
            </a:extLst>
          </p:cNvPr>
          <p:cNvPicPr>
            <a:picLocks noChangeAspect="1"/>
          </p:cNvPicPr>
          <p:nvPr/>
        </p:nvPicPr>
        <p:blipFill>
          <a:blip r:embed="rId2"/>
          <a:stretch>
            <a:fillRect/>
          </a:stretch>
        </p:blipFill>
        <p:spPr>
          <a:xfrm>
            <a:off x="1066800" y="1905000"/>
            <a:ext cx="7035597" cy="4647367"/>
          </a:xfrm>
          <a:prstGeom prst="rect">
            <a:avLst/>
          </a:prstGeom>
        </p:spPr>
      </p:pic>
    </p:spTree>
    <p:extLst>
      <p:ext uri="{BB962C8B-B14F-4D97-AF65-F5344CB8AC3E}">
        <p14:creationId xmlns:p14="http://schemas.microsoft.com/office/powerpoint/2010/main" val="24916892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5A838-83A1-154F-9066-296742495D62}"/>
              </a:ext>
            </a:extLst>
          </p:cNvPr>
          <p:cNvSpPr>
            <a:spLocks noGrp="1"/>
          </p:cNvSpPr>
          <p:nvPr>
            <p:ph type="title"/>
          </p:nvPr>
        </p:nvSpPr>
        <p:spPr/>
        <p:txBody>
          <a:bodyPr/>
          <a:lstStyle/>
          <a:p>
            <a:r>
              <a:rPr lang="en-US" dirty="0"/>
              <a:t>All At Once</a:t>
            </a:r>
          </a:p>
        </p:txBody>
      </p:sp>
      <p:sp>
        <p:nvSpPr>
          <p:cNvPr id="6" name="Rectangle 5">
            <a:extLst>
              <a:ext uri="{FF2B5EF4-FFF2-40B4-BE49-F238E27FC236}">
                <a16:creationId xmlns:a16="http://schemas.microsoft.com/office/drawing/2014/main" id="{D7BD5DEA-92B8-3048-9132-60B398721F39}"/>
              </a:ext>
            </a:extLst>
          </p:cNvPr>
          <p:cNvSpPr/>
          <p:nvPr/>
        </p:nvSpPr>
        <p:spPr>
          <a:xfrm>
            <a:off x="457200" y="3131403"/>
            <a:ext cx="4572000" cy="830997"/>
          </a:xfrm>
          <a:prstGeom prst="rect">
            <a:avLst/>
          </a:prstGeom>
        </p:spPr>
        <p:txBody>
          <a:bodyPr>
            <a:spAutoFit/>
          </a:bodyPr>
          <a:lstStyle/>
          <a:p>
            <a:r>
              <a:rPr lang="en-US" sz="1600" dirty="0"/>
              <a:t>mpg %&gt;% </a:t>
            </a:r>
          </a:p>
          <a:p>
            <a:r>
              <a:rPr lang="en-US" sz="1600" dirty="0"/>
              <a:t>select(</a:t>
            </a:r>
            <a:r>
              <a:rPr lang="en-US" sz="1600" dirty="0" err="1"/>
              <a:t>displ</a:t>
            </a:r>
            <a:r>
              <a:rPr lang="en-US" sz="1600" dirty="0"/>
              <a:t>, </a:t>
            </a:r>
            <a:r>
              <a:rPr lang="en-US" sz="1600" dirty="0" err="1"/>
              <a:t>hwy</a:t>
            </a:r>
            <a:r>
              <a:rPr lang="en-US" sz="1600" dirty="0"/>
              <a:t>, class) %&gt;% </a:t>
            </a:r>
          </a:p>
          <a:p>
            <a:r>
              <a:rPr lang="en-US" sz="1600" dirty="0" err="1"/>
              <a:t>ggpairs</a:t>
            </a:r>
            <a:r>
              <a:rPr lang="en-US" sz="1600" dirty="0"/>
              <a:t>(</a:t>
            </a:r>
            <a:r>
              <a:rPr lang="en-US" sz="1600" dirty="0" err="1"/>
              <a:t>aes</a:t>
            </a:r>
            <a:r>
              <a:rPr lang="en-US" sz="1600" dirty="0"/>
              <a:t>(color = class))</a:t>
            </a:r>
          </a:p>
        </p:txBody>
      </p:sp>
      <p:pic>
        <p:nvPicPr>
          <p:cNvPr id="7" name="Picture 6">
            <a:extLst>
              <a:ext uri="{FF2B5EF4-FFF2-40B4-BE49-F238E27FC236}">
                <a16:creationId xmlns:a16="http://schemas.microsoft.com/office/drawing/2014/main" id="{BDC93944-FD9E-5F4D-9BFA-A4239EAA8A85}"/>
              </a:ext>
            </a:extLst>
          </p:cNvPr>
          <p:cNvPicPr>
            <a:picLocks noChangeAspect="1"/>
          </p:cNvPicPr>
          <p:nvPr/>
        </p:nvPicPr>
        <p:blipFill>
          <a:blip r:embed="rId2"/>
          <a:stretch>
            <a:fillRect/>
          </a:stretch>
        </p:blipFill>
        <p:spPr>
          <a:xfrm>
            <a:off x="3657600" y="1600200"/>
            <a:ext cx="5135217" cy="4724400"/>
          </a:xfrm>
          <a:prstGeom prst="rect">
            <a:avLst/>
          </a:prstGeom>
        </p:spPr>
      </p:pic>
    </p:spTree>
    <p:extLst>
      <p:ext uri="{BB962C8B-B14F-4D97-AF65-F5344CB8AC3E}">
        <p14:creationId xmlns:p14="http://schemas.microsoft.com/office/powerpoint/2010/main" val="30488162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2209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458200" cy="900546"/>
          </a:xfrm>
        </p:spPr>
        <p:txBody>
          <a:bodyPr/>
          <a:lstStyle/>
          <a:p>
            <a:r>
              <a:rPr lang="en-US" dirty="0"/>
              <a:t>Example | Diamonds</a:t>
            </a:r>
          </a:p>
        </p:txBody>
      </p:sp>
      <p:sp>
        <p:nvSpPr>
          <p:cNvPr id="4" name="Subtitle 3"/>
          <p:cNvSpPr>
            <a:spLocks noGrp="1"/>
          </p:cNvSpPr>
          <p:nvPr>
            <p:ph type="subTitle" idx="1"/>
          </p:nvPr>
        </p:nvSpPr>
        <p:spPr>
          <a:xfrm>
            <a:off x="381000" y="2895600"/>
            <a:ext cx="8534400" cy="1752600"/>
          </a:xfrm>
        </p:spPr>
        <p:txBody>
          <a:bodyPr/>
          <a:lstStyle/>
          <a:p>
            <a:endParaRPr lang="en-IN" dirty="0"/>
          </a:p>
        </p:txBody>
      </p:sp>
    </p:spTree>
    <p:extLst>
      <p:ext uri="{BB962C8B-B14F-4D97-AF65-F5344CB8AC3E}">
        <p14:creationId xmlns:p14="http://schemas.microsoft.com/office/powerpoint/2010/main" val="32767476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7748F-63BA-C347-9F40-3C74365A279F}"/>
              </a:ext>
            </a:extLst>
          </p:cNvPr>
          <p:cNvSpPr>
            <a:spLocks noGrp="1"/>
          </p:cNvSpPr>
          <p:nvPr>
            <p:ph type="title"/>
          </p:nvPr>
        </p:nvSpPr>
        <p:spPr/>
        <p:txBody>
          <a:bodyPr/>
          <a:lstStyle/>
          <a:p>
            <a:r>
              <a:rPr lang="en-US" dirty="0"/>
              <a:t>EDA | A Review</a:t>
            </a:r>
          </a:p>
        </p:txBody>
      </p:sp>
      <p:sp>
        <p:nvSpPr>
          <p:cNvPr id="3" name="Content Placeholder 2">
            <a:extLst>
              <a:ext uri="{FF2B5EF4-FFF2-40B4-BE49-F238E27FC236}">
                <a16:creationId xmlns:a16="http://schemas.microsoft.com/office/drawing/2014/main" id="{89B72169-C284-8D47-B8C3-4CCB8B99E1D5}"/>
              </a:ext>
            </a:extLst>
          </p:cNvPr>
          <p:cNvSpPr>
            <a:spLocks noGrp="1"/>
          </p:cNvSpPr>
          <p:nvPr>
            <p:ph idx="1"/>
          </p:nvPr>
        </p:nvSpPr>
        <p:spPr/>
        <p:txBody>
          <a:bodyPr/>
          <a:lstStyle/>
          <a:p>
            <a:r>
              <a:rPr lang="en-US" dirty="0"/>
              <a:t>Remember, EDA is a creative process that is driven by your questions.</a:t>
            </a:r>
          </a:p>
          <a:p>
            <a:r>
              <a:rPr lang="en-US" dirty="0"/>
              <a:t>It is not a formal process.</a:t>
            </a:r>
          </a:p>
          <a:p>
            <a:r>
              <a:rPr lang="en-US" dirty="0"/>
              <a:t>You should investigate every idea that occurs to you. </a:t>
            </a:r>
          </a:p>
          <a:p>
            <a:r>
              <a:rPr lang="en-US" dirty="0"/>
              <a:t>Each data scientist’s specific EDA on a given dataset is likely to be different.     </a:t>
            </a:r>
          </a:p>
        </p:txBody>
      </p:sp>
    </p:spTree>
    <p:extLst>
      <p:ext uri="{BB962C8B-B14F-4D97-AF65-F5344CB8AC3E}">
        <p14:creationId xmlns:p14="http://schemas.microsoft.com/office/powerpoint/2010/main" val="14589518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7748F-63BA-C347-9F40-3C74365A279F}"/>
              </a:ext>
            </a:extLst>
          </p:cNvPr>
          <p:cNvSpPr>
            <a:spLocks noGrp="1"/>
          </p:cNvSpPr>
          <p:nvPr>
            <p:ph type="title"/>
          </p:nvPr>
        </p:nvSpPr>
        <p:spPr/>
        <p:txBody>
          <a:bodyPr/>
          <a:lstStyle/>
          <a:p>
            <a:r>
              <a:rPr lang="en-US" dirty="0"/>
              <a:t>EDA | Diamonds </a:t>
            </a:r>
          </a:p>
        </p:txBody>
      </p:sp>
      <p:sp>
        <p:nvSpPr>
          <p:cNvPr id="3" name="Content Placeholder 2">
            <a:extLst>
              <a:ext uri="{FF2B5EF4-FFF2-40B4-BE49-F238E27FC236}">
                <a16:creationId xmlns:a16="http://schemas.microsoft.com/office/drawing/2014/main" id="{89B72169-C284-8D47-B8C3-4CCB8B99E1D5}"/>
              </a:ext>
            </a:extLst>
          </p:cNvPr>
          <p:cNvSpPr>
            <a:spLocks noGrp="1"/>
          </p:cNvSpPr>
          <p:nvPr>
            <p:ph idx="1"/>
          </p:nvPr>
        </p:nvSpPr>
        <p:spPr>
          <a:xfrm>
            <a:off x="457200" y="1600201"/>
            <a:ext cx="8229600" cy="990600"/>
          </a:xfrm>
        </p:spPr>
        <p:txBody>
          <a:bodyPr/>
          <a:lstStyle/>
          <a:p>
            <a:r>
              <a:rPr lang="en-US" sz="2400" dirty="0"/>
              <a:t>Let’s start by plotting the data… this is always a good (and recommended) place to start.</a:t>
            </a:r>
          </a:p>
        </p:txBody>
      </p:sp>
      <p:pic>
        <p:nvPicPr>
          <p:cNvPr id="4" name="Picture 3">
            <a:extLst>
              <a:ext uri="{FF2B5EF4-FFF2-40B4-BE49-F238E27FC236}">
                <a16:creationId xmlns:a16="http://schemas.microsoft.com/office/drawing/2014/main" id="{5CAB6BC0-794A-6A43-A20F-EFC844B6761A}"/>
              </a:ext>
            </a:extLst>
          </p:cNvPr>
          <p:cNvPicPr>
            <a:picLocks noChangeAspect="1"/>
          </p:cNvPicPr>
          <p:nvPr/>
        </p:nvPicPr>
        <p:blipFill>
          <a:blip r:embed="rId2"/>
          <a:stretch>
            <a:fillRect/>
          </a:stretch>
        </p:blipFill>
        <p:spPr>
          <a:xfrm>
            <a:off x="3289300" y="2590801"/>
            <a:ext cx="5702300" cy="4089400"/>
          </a:xfrm>
          <a:prstGeom prst="rect">
            <a:avLst/>
          </a:prstGeom>
        </p:spPr>
      </p:pic>
      <p:sp>
        <p:nvSpPr>
          <p:cNvPr id="5" name="Rectangle 4">
            <a:extLst>
              <a:ext uri="{FF2B5EF4-FFF2-40B4-BE49-F238E27FC236}">
                <a16:creationId xmlns:a16="http://schemas.microsoft.com/office/drawing/2014/main" id="{7A4F59A3-6305-1F42-8562-5B484C1780CF}"/>
              </a:ext>
            </a:extLst>
          </p:cNvPr>
          <p:cNvSpPr/>
          <p:nvPr/>
        </p:nvSpPr>
        <p:spPr>
          <a:xfrm>
            <a:off x="152400" y="2590800"/>
            <a:ext cx="4572000" cy="738664"/>
          </a:xfrm>
          <a:prstGeom prst="rect">
            <a:avLst/>
          </a:prstGeom>
        </p:spPr>
        <p:txBody>
          <a:bodyPr>
            <a:spAutoFit/>
          </a:bodyPr>
          <a:lstStyle/>
          <a:p>
            <a:r>
              <a:rPr lang="en-US" sz="1400" dirty="0"/>
              <a:t>diamonds %&gt;%  </a:t>
            </a:r>
          </a:p>
          <a:p>
            <a:r>
              <a:rPr lang="en-US" sz="1400" dirty="0"/>
              <a:t>select(price, carat, cut) %&gt;%</a:t>
            </a:r>
          </a:p>
          <a:p>
            <a:r>
              <a:rPr lang="en-US" sz="1400" dirty="0" err="1"/>
              <a:t>ggpairs</a:t>
            </a:r>
            <a:r>
              <a:rPr lang="en-US" sz="1400" dirty="0"/>
              <a:t>(mapping = </a:t>
            </a:r>
            <a:r>
              <a:rPr lang="en-US" sz="1400" dirty="0" err="1"/>
              <a:t>aes</a:t>
            </a:r>
            <a:r>
              <a:rPr lang="en-US" sz="1400" dirty="0"/>
              <a:t>(color = cut))</a:t>
            </a:r>
          </a:p>
        </p:txBody>
      </p:sp>
      <p:sp>
        <p:nvSpPr>
          <p:cNvPr id="6" name="TextBox 5">
            <a:extLst>
              <a:ext uri="{FF2B5EF4-FFF2-40B4-BE49-F238E27FC236}">
                <a16:creationId xmlns:a16="http://schemas.microsoft.com/office/drawing/2014/main" id="{7AFDE55C-2B33-3748-8FB3-B7C20C93BB4E}"/>
              </a:ext>
            </a:extLst>
          </p:cNvPr>
          <p:cNvSpPr txBox="1"/>
          <p:nvPr/>
        </p:nvSpPr>
        <p:spPr>
          <a:xfrm>
            <a:off x="152400" y="3406170"/>
            <a:ext cx="3048000" cy="1015663"/>
          </a:xfrm>
          <a:prstGeom prst="rect">
            <a:avLst/>
          </a:prstGeom>
          <a:noFill/>
        </p:spPr>
        <p:txBody>
          <a:bodyPr wrap="square" rtlCol="0">
            <a:spAutoFit/>
          </a:bodyPr>
          <a:lstStyle/>
          <a:p>
            <a:r>
              <a:rPr lang="en-US" sz="1500" b="1" dirty="0"/>
              <a:t>Question 1 arises instantly!:</a:t>
            </a:r>
          </a:p>
          <a:p>
            <a:r>
              <a:rPr lang="en-US" sz="1500" b="1" dirty="0"/>
              <a:t>Fair looks to have the highest median price and Ideal looks to have the lowest!  Why?</a:t>
            </a:r>
          </a:p>
        </p:txBody>
      </p:sp>
      <p:sp>
        <p:nvSpPr>
          <p:cNvPr id="7" name="Rectangle 6">
            <a:extLst>
              <a:ext uri="{FF2B5EF4-FFF2-40B4-BE49-F238E27FC236}">
                <a16:creationId xmlns:a16="http://schemas.microsoft.com/office/drawing/2014/main" id="{69EE98F8-FB46-9B43-84AB-3A7EBA8BC2B3}"/>
              </a:ext>
            </a:extLst>
          </p:cNvPr>
          <p:cNvSpPr/>
          <p:nvPr/>
        </p:nvSpPr>
        <p:spPr>
          <a:xfrm>
            <a:off x="152400" y="4419600"/>
            <a:ext cx="4572000" cy="738664"/>
          </a:xfrm>
          <a:prstGeom prst="rect">
            <a:avLst/>
          </a:prstGeom>
        </p:spPr>
        <p:txBody>
          <a:bodyPr>
            <a:spAutoFit/>
          </a:bodyPr>
          <a:lstStyle/>
          <a:p>
            <a:r>
              <a:rPr lang="en-US" sz="1400" dirty="0"/>
              <a:t>diamonds %&gt;% </a:t>
            </a:r>
          </a:p>
          <a:p>
            <a:r>
              <a:rPr lang="en-US" sz="1400" dirty="0" err="1"/>
              <a:t>group_by</a:t>
            </a:r>
            <a:r>
              <a:rPr lang="en-US" sz="1400" dirty="0"/>
              <a:t>(cut) %&gt;% </a:t>
            </a:r>
          </a:p>
          <a:p>
            <a:r>
              <a:rPr lang="en-US" sz="1400" dirty="0"/>
              <a:t>summarize(median = median(price))</a:t>
            </a:r>
          </a:p>
        </p:txBody>
      </p:sp>
      <p:pic>
        <p:nvPicPr>
          <p:cNvPr id="9" name="Picture 8">
            <a:extLst>
              <a:ext uri="{FF2B5EF4-FFF2-40B4-BE49-F238E27FC236}">
                <a16:creationId xmlns:a16="http://schemas.microsoft.com/office/drawing/2014/main" id="{69AFB70F-38F0-7641-BA6C-53477D5996AB}"/>
              </a:ext>
            </a:extLst>
          </p:cNvPr>
          <p:cNvPicPr>
            <a:picLocks noChangeAspect="1"/>
          </p:cNvPicPr>
          <p:nvPr/>
        </p:nvPicPr>
        <p:blipFill>
          <a:blip r:embed="rId3"/>
          <a:stretch>
            <a:fillRect/>
          </a:stretch>
        </p:blipFill>
        <p:spPr>
          <a:xfrm>
            <a:off x="838200" y="5197887"/>
            <a:ext cx="1358900" cy="1431513"/>
          </a:xfrm>
          <a:prstGeom prst="rect">
            <a:avLst/>
          </a:prstGeom>
        </p:spPr>
      </p:pic>
    </p:spTree>
    <p:extLst>
      <p:ext uri="{BB962C8B-B14F-4D97-AF65-F5344CB8AC3E}">
        <p14:creationId xmlns:p14="http://schemas.microsoft.com/office/powerpoint/2010/main" val="29233685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93E70-B085-B649-AD2D-06206028A4D2}"/>
              </a:ext>
            </a:extLst>
          </p:cNvPr>
          <p:cNvSpPr>
            <a:spLocks noGrp="1"/>
          </p:cNvSpPr>
          <p:nvPr>
            <p:ph type="title"/>
          </p:nvPr>
        </p:nvSpPr>
        <p:spPr/>
        <p:txBody>
          <a:bodyPr/>
          <a:lstStyle/>
          <a:p>
            <a:r>
              <a:rPr lang="en-US" dirty="0"/>
              <a:t>EDA | Diamonds </a:t>
            </a:r>
          </a:p>
        </p:txBody>
      </p:sp>
      <p:sp>
        <p:nvSpPr>
          <p:cNvPr id="5" name="TextBox 4">
            <a:extLst>
              <a:ext uri="{FF2B5EF4-FFF2-40B4-BE49-F238E27FC236}">
                <a16:creationId xmlns:a16="http://schemas.microsoft.com/office/drawing/2014/main" id="{5A4FDEA7-86A1-6842-A326-964FC713CDFC}"/>
              </a:ext>
            </a:extLst>
          </p:cNvPr>
          <p:cNvSpPr txBox="1"/>
          <p:nvPr/>
        </p:nvSpPr>
        <p:spPr>
          <a:xfrm>
            <a:off x="381000" y="1524000"/>
            <a:ext cx="8458200" cy="553998"/>
          </a:xfrm>
          <a:prstGeom prst="rect">
            <a:avLst/>
          </a:prstGeom>
          <a:noFill/>
        </p:spPr>
        <p:txBody>
          <a:bodyPr wrap="square" rtlCol="0">
            <a:spAutoFit/>
          </a:bodyPr>
          <a:lstStyle/>
          <a:p>
            <a:r>
              <a:rPr lang="en-US" sz="1500" b="1" dirty="0"/>
              <a:t>Question 2: (Posed in an effort to answer question 1.)</a:t>
            </a:r>
          </a:p>
          <a:p>
            <a:r>
              <a:rPr lang="en-US" sz="1500" b="1" dirty="0"/>
              <a:t>What is the relationship between cut and carat?  </a:t>
            </a:r>
          </a:p>
        </p:txBody>
      </p:sp>
      <p:pic>
        <p:nvPicPr>
          <p:cNvPr id="6" name="Picture 5">
            <a:extLst>
              <a:ext uri="{FF2B5EF4-FFF2-40B4-BE49-F238E27FC236}">
                <a16:creationId xmlns:a16="http://schemas.microsoft.com/office/drawing/2014/main" id="{9DA029B0-1072-3D4C-83D6-343299429C9C}"/>
              </a:ext>
            </a:extLst>
          </p:cNvPr>
          <p:cNvPicPr>
            <a:picLocks noChangeAspect="1"/>
          </p:cNvPicPr>
          <p:nvPr/>
        </p:nvPicPr>
        <p:blipFill>
          <a:blip r:embed="rId2"/>
          <a:stretch>
            <a:fillRect/>
          </a:stretch>
        </p:blipFill>
        <p:spPr>
          <a:xfrm>
            <a:off x="3152140" y="2362200"/>
            <a:ext cx="5702300" cy="4089400"/>
          </a:xfrm>
          <a:prstGeom prst="rect">
            <a:avLst/>
          </a:prstGeom>
        </p:spPr>
      </p:pic>
      <p:sp>
        <p:nvSpPr>
          <p:cNvPr id="7" name="TextBox 6">
            <a:extLst>
              <a:ext uri="{FF2B5EF4-FFF2-40B4-BE49-F238E27FC236}">
                <a16:creationId xmlns:a16="http://schemas.microsoft.com/office/drawing/2014/main" id="{EEAA9D4B-B994-064F-8E6C-07D410707BD4}"/>
              </a:ext>
            </a:extLst>
          </p:cNvPr>
          <p:cNvSpPr txBox="1"/>
          <p:nvPr/>
        </p:nvSpPr>
        <p:spPr>
          <a:xfrm>
            <a:off x="381000" y="2590800"/>
            <a:ext cx="2590800" cy="1477328"/>
          </a:xfrm>
          <a:prstGeom prst="rect">
            <a:avLst/>
          </a:prstGeom>
          <a:noFill/>
        </p:spPr>
        <p:txBody>
          <a:bodyPr wrap="square" rtlCol="0">
            <a:spAutoFit/>
          </a:bodyPr>
          <a:lstStyle/>
          <a:p>
            <a:r>
              <a:rPr lang="en-US" sz="1500" b="1" dirty="0"/>
              <a:t>Judging from the boxplots and the histograms, it looks like the ideal diamonds have the smallest median carat.  Let’s verify:  </a:t>
            </a:r>
          </a:p>
        </p:txBody>
      </p:sp>
      <p:pic>
        <p:nvPicPr>
          <p:cNvPr id="8" name="Picture 7">
            <a:extLst>
              <a:ext uri="{FF2B5EF4-FFF2-40B4-BE49-F238E27FC236}">
                <a16:creationId xmlns:a16="http://schemas.microsoft.com/office/drawing/2014/main" id="{E91AC6A7-72A8-F54A-8B02-05AF2DC45DEC}"/>
              </a:ext>
            </a:extLst>
          </p:cNvPr>
          <p:cNvPicPr>
            <a:picLocks noChangeAspect="1"/>
          </p:cNvPicPr>
          <p:nvPr/>
        </p:nvPicPr>
        <p:blipFill rotWithShape="1">
          <a:blip r:embed="rId3"/>
          <a:srcRect t="2831"/>
          <a:stretch/>
        </p:blipFill>
        <p:spPr>
          <a:xfrm>
            <a:off x="488576" y="4325499"/>
            <a:ext cx="2203450" cy="2126101"/>
          </a:xfrm>
          <a:prstGeom prst="rect">
            <a:avLst/>
          </a:prstGeom>
        </p:spPr>
      </p:pic>
    </p:spTree>
    <p:extLst>
      <p:ext uri="{BB962C8B-B14F-4D97-AF65-F5344CB8AC3E}">
        <p14:creationId xmlns:p14="http://schemas.microsoft.com/office/powerpoint/2010/main" val="3419197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A161E-1F72-244D-8FBE-72305EA1B8A3}"/>
              </a:ext>
            </a:extLst>
          </p:cNvPr>
          <p:cNvSpPr>
            <a:spLocks noGrp="1"/>
          </p:cNvSpPr>
          <p:nvPr>
            <p:ph type="title"/>
          </p:nvPr>
        </p:nvSpPr>
        <p:spPr/>
        <p:txBody>
          <a:bodyPr/>
          <a:lstStyle/>
          <a:p>
            <a:r>
              <a:rPr lang="en-US" dirty="0"/>
              <a:t>Filtering: &amp;, |, !</a:t>
            </a:r>
          </a:p>
        </p:txBody>
      </p:sp>
      <p:sp>
        <p:nvSpPr>
          <p:cNvPr id="4" name="TextBox 3">
            <a:extLst>
              <a:ext uri="{FF2B5EF4-FFF2-40B4-BE49-F238E27FC236}">
                <a16:creationId xmlns:a16="http://schemas.microsoft.com/office/drawing/2014/main" id="{694940BD-3E67-8841-8C85-32F9CD1F8257}"/>
              </a:ext>
            </a:extLst>
          </p:cNvPr>
          <p:cNvSpPr txBox="1"/>
          <p:nvPr/>
        </p:nvSpPr>
        <p:spPr>
          <a:xfrm>
            <a:off x="152400" y="1412081"/>
            <a:ext cx="8229600" cy="3693319"/>
          </a:xfrm>
          <a:prstGeom prst="rect">
            <a:avLst/>
          </a:prstGeom>
          <a:noFill/>
        </p:spPr>
        <p:txBody>
          <a:bodyPr wrap="square" rtlCol="0">
            <a:spAutoFit/>
          </a:bodyPr>
          <a:lstStyle/>
          <a:p>
            <a:r>
              <a:rPr lang="en-US" dirty="0"/>
              <a:t>Assume we would like to keep all the </a:t>
            </a:r>
            <a:r>
              <a:rPr lang="en-US" dirty="0" err="1"/>
              <a:t>suvs</a:t>
            </a:r>
            <a:r>
              <a:rPr lang="en-US" dirty="0"/>
              <a:t> with city mpg greater than 20 mpg.</a:t>
            </a:r>
          </a:p>
          <a:p>
            <a:endParaRPr lang="en-US" dirty="0"/>
          </a:p>
          <a:p>
            <a:r>
              <a:rPr lang="en-US" dirty="0"/>
              <a:t>mpg %&gt;% filter(class == "</a:t>
            </a:r>
            <a:r>
              <a:rPr lang="en-US" dirty="0" err="1"/>
              <a:t>suv</a:t>
            </a:r>
            <a:r>
              <a:rPr lang="en-US" dirty="0"/>
              <a:t>" &amp; </a:t>
            </a:r>
            <a:r>
              <a:rPr lang="en-US" dirty="0" err="1"/>
              <a:t>cty</a:t>
            </a:r>
            <a:r>
              <a:rPr lang="en-US" dirty="0"/>
              <a:t> &gt; 17)</a:t>
            </a:r>
          </a:p>
          <a:p>
            <a:endParaRPr lang="en-US" dirty="0"/>
          </a:p>
          <a:p>
            <a:endParaRPr lang="en-US" dirty="0"/>
          </a:p>
          <a:p>
            <a:endParaRPr lang="en-US" dirty="0"/>
          </a:p>
          <a:p>
            <a:endParaRPr lang="en-US" dirty="0"/>
          </a:p>
          <a:p>
            <a:endParaRPr lang="en-US" dirty="0"/>
          </a:p>
          <a:p>
            <a:endParaRPr lang="en-US" dirty="0"/>
          </a:p>
          <a:p>
            <a:r>
              <a:rPr lang="en-US" dirty="0"/>
              <a:t>Or assume we would like to keep all the </a:t>
            </a:r>
            <a:r>
              <a:rPr lang="en-US" dirty="0" err="1"/>
              <a:t>suvs</a:t>
            </a:r>
            <a:r>
              <a:rPr lang="en-US" dirty="0"/>
              <a:t> with city mpg greater than 13 </a:t>
            </a:r>
            <a:r>
              <a:rPr lang="en-US" b="1" dirty="0"/>
              <a:t>or</a:t>
            </a:r>
            <a:r>
              <a:rPr lang="en-US" dirty="0"/>
              <a:t> highway mpg &gt; 10.</a:t>
            </a:r>
          </a:p>
          <a:p>
            <a:endParaRPr lang="en-US" dirty="0"/>
          </a:p>
          <a:p>
            <a:r>
              <a:rPr lang="en-US" dirty="0"/>
              <a:t>mpg %&gt;% filter(class == "</a:t>
            </a:r>
            <a:r>
              <a:rPr lang="en-US" dirty="0" err="1"/>
              <a:t>suv</a:t>
            </a:r>
            <a:r>
              <a:rPr lang="en-US" dirty="0"/>
              <a:t>" &amp; (</a:t>
            </a:r>
            <a:r>
              <a:rPr lang="en-US" dirty="0" err="1"/>
              <a:t>cty</a:t>
            </a:r>
            <a:r>
              <a:rPr lang="en-US" dirty="0"/>
              <a:t> &gt; 20 | </a:t>
            </a:r>
            <a:r>
              <a:rPr lang="en-US" dirty="0" err="1"/>
              <a:t>hwy</a:t>
            </a:r>
            <a:r>
              <a:rPr lang="en-US" dirty="0"/>
              <a:t> &gt; 22))</a:t>
            </a:r>
          </a:p>
        </p:txBody>
      </p:sp>
      <p:pic>
        <p:nvPicPr>
          <p:cNvPr id="3" name="Picture 2">
            <a:extLst>
              <a:ext uri="{FF2B5EF4-FFF2-40B4-BE49-F238E27FC236}">
                <a16:creationId xmlns:a16="http://schemas.microsoft.com/office/drawing/2014/main" id="{2FFF0E6B-9866-DE43-BC38-C4BD1C471D87}"/>
              </a:ext>
            </a:extLst>
          </p:cNvPr>
          <p:cNvPicPr>
            <a:picLocks noChangeAspect="1"/>
          </p:cNvPicPr>
          <p:nvPr/>
        </p:nvPicPr>
        <p:blipFill>
          <a:blip r:embed="rId2"/>
          <a:stretch>
            <a:fillRect/>
          </a:stretch>
        </p:blipFill>
        <p:spPr>
          <a:xfrm>
            <a:off x="3937000" y="2422707"/>
            <a:ext cx="4978400" cy="1387293"/>
          </a:xfrm>
          <a:prstGeom prst="rect">
            <a:avLst/>
          </a:prstGeom>
        </p:spPr>
      </p:pic>
      <p:pic>
        <p:nvPicPr>
          <p:cNvPr id="6" name="Picture 5">
            <a:extLst>
              <a:ext uri="{FF2B5EF4-FFF2-40B4-BE49-F238E27FC236}">
                <a16:creationId xmlns:a16="http://schemas.microsoft.com/office/drawing/2014/main" id="{6A859952-F045-4448-895C-B9508B4D6D71}"/>
              </a:ext>
            </a:extLst>
          </p:cNvPr>
          <p:cNvPicPr>
            <a:picLocks noChangeAspect="1"/>
          </p:cNvPicPr>
          <p:nvPr/>
        </p:nvPicPr>
        <p:blipFill>
          <a:blip r:embed="rId3"/>
          <a:stretch>
            <a:fillRect/>
          </a:stretch>
        </p:blipFill>
        <p:spPr>
          <a:xfrm>
            <a:off x="3937000" y="5173095"/>
            <a:ext cx="4978400" cy="1385087"/>
          </a:xfrm>
          <a:prstGeom prst="rect">
            <a:avLst/>
          </a:prstGeom>
        </p:spPr>
      </p:pic>
    </p:spTree>
    <p:extLst>
      <p:ext uri="{BB962C8B-B14F-4D97-AF65-F5344CB8AC3E}">
        <p14:creationId xmlns:p14="http://schemas.microsoft.com/office/powerpoint/2010/main" val="25239420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93E70-B085-B649-AD2D-06206028A4D2}"/>
              </a:ext>
            </a:extLst>
          </p:cNvPr>
          <p:cNvSpPr>
            <a:spLocks noGrp="1"/>
          </p:cNvSpPr>
          <p:nvPr>
            <p:ph type="title"/>
          </p:nvPr>
        </p:nvSpPr>
        <p:spPr/>
        <p:txBody>
          <a:bodyPr/>
          <a:lstStyle/>
          <a:p>
            <a:r>
              <a:rPr lang="en-US" dirty="0"/>
              <a:t>EDA | Diamonds </a:t>
            </a:r>
          </a:p>
        </p:txBody>
      </p:sp>
      <p:sp>
        <p:nvSpPr>
          <p:cNvPr id="5" name="TextBox 4">
            <a:extLst>
              <a:ext uri="{FF2B5EF4-FFF2-40B4-BE49-F238E27FC236}">
                <a16:creationId xmlns:a16="http://schemas.microsoft.com/office/drawing/2014/main" id="{5A4FDEA7-86A1-6842-A326-964FC713CDFC}"/>
              </a:ext>
            </a:extLst>
          </p:cNvPr>
          <p:cNvSpPr txBox="1"/>
          <p:nvPr/>
        </p:nvSpPr>
        <p:spPr>
          <a:xfrm>
            <a:off x="381000" y="1524000"/>
            <a:ext cx="8458200" cy="553998"/>
          </a:xfrm>
          <a:prstGeom prst="rect">
            <a:avLst/>
          </a:prstGeom>
          <a:noFill/>
        </p:spPr>
        <p:txBody>
          <a:bodyPr wrap="square" rtlCol="0">
            <a:spAutoFit/>
          </a:bodyPr>
          <a:lstStyle/>
          <a:p>
            <a:r>
              <a:rPr lang="en-US" sz="1500" b="1" dirty="0"/>
              <a:t>Question 3: (Posed in an effort to answer question 1.)</a:t>
            </a:r>
          </a:p>
          <a:p>
            <a:r>
              <a:rPr lang="en-US" sz="1500" b="1" dirty="0"/>
              <a:t>What is the relationship between price and carat?  </a:t>
            </a:r>
          </a:p>
        </p:txBody>
      </p:sp>
      <p:pic>
        <p:nvPicPr>
          <p:cNvPr id="6" name="Picture 5">
            <a:extLst>
              <a:ext uri="{FF2B5EF4-FFF2-40B4-BE49-F238E27FC236}">
                <a16:creationId xmlns:a16="http://schemas.microsoft.com/office/drawing/2014/main" id="{9DA029B0-1072-3D4C-83D6-343299429C9C}"/>
              </a:ext>
            </a:extLst>
          </p:cNvPr>
          <p:cNvPicPr>
            <a:picLocks noChangeAspect="1"/>
          </p:cNvPicPr>
          <p:nvPr/>
        </p:nvPicPr>
        <p:blipFill>
          <a:blip r:embed="rId2"/>
          <a:stretch>
            <a:fillRect/>
          </a:stretch>
        </p:blipFill>
        <p:spPr>
          <a:xfrm>
            <a:off x="3152140" y="2362200"/>
            <a:ext cx="5702300" cy="4089400"/>
          </a:xfrm>
          <a:prstGeom prst="rect">
            <a:avLst/>
          </a:prstGeom>
        </p:spPr>
      </p:pic>
      <p:sp>
        <p:nvSpPr>
          <p:cNvPr id="7" name="TextBox 6">
            <a:extLst>
              <a:ext uri="{FF2B5EF4-FFF2-40B4-BE49-F238E27FC236}">
                <a16:creationId xmlns:a16="http://schemas.microsoft.com/office/drawing/2014/main" id="{EEAA9D4B-B994-064F-8E6C-07D410707BD4}"/>
              </a:ext>
            </a:extLst>
          </p:cNvPr>
          <p:cNvSpPr txBox="1"/>
          <p:nvPr/>
        </p:nvSpPr>
        <p:spPr>
          <a:xfrm>
            <a:off x="204731" y="2438400"/>
            <a:ext cx="2771140" cy="1477328"/>
          </a:xfrm>
          <a:prstGeom prst="rect">
            <a:avLst/>
          </a:prstGeom>
          <a:noFill/>
        </p:spPr>
        <p:txBody>
          <a:bodyPr wrap="square" rtlCol="0">
            <a:spAutoFit/>
          </a:bodyPr>
          <a:lstStyle/>
          <a:p>
            <a:r>
              <a:rPr lang="en-US" sz="1500" b="1" dirty="0"/>
              <a:t>Judging from the scatterplot of price v. carat, there looks to be a positive relationship between the two.   Let’s replot to put carat on the x axis and price on the y axis.  </a:t>
            </a:r>
          </a:p>
        </p:txBody>
      </p:sp>
      <p:sp>
        <p:nvSpPr>
          <p:cNvPr id="3" name="Rectangle 2">
            <a:extLst>
              <a:ext uri="{FF2B5EF4-FFF2-40B4-BE49-F238E27FC236}">
                <a16:creationId xmlns:a16="http://schemas.microsoft.com/office/drawing/2014/main" id="{5BF48152-1458-4B40-86F5-495284F4346F}"/>
              </a:ext>
            </a:extLst>
          </p:cNvPr>
          <p:cNvSpPr/>
          <p:nvPr/>
        </p:nvSpPr>
        <p:spPr>
          <a:xfrm>
            <a:off x="204731" y="3985736"/>
            <a:ext cx="4572000" cy="738664"/>
          </a:xfrm>
          <a:prstGeom prst="rect">
            <a:avLst/>
          </a:prstGeom>
        </p:spPr>
        <p:txBody>
          <a:bodyPr>
            <a:spAutoFit/>
          </a:bodyPr>
          <a:lstStyle/>
          <a:p>
            <a:r>
              <a:rPr lang="en-US" sz="1400" dirty="0"/>
              <a:t>diamonds %&gt;%</a:t>
            </a:r>
          </a:p>
          <a:p>
            <a:r>
              <a:rPr lang="en-US" sz="1400" dirty="0" err="1"/>
              <a:t>ggplot</a:t>
            </a:r>
            <a:r>
              <a:rPr lang="en-US" sz="1400" dirty="0"/>
              <a:t>(</a:t>
            </a:r>
            <a:r>
              <a:rPr lang="en-US" sz="1400" dirty="0" err="1"/>
              <a:t>aes</a:t>
            </a:r>
            <a:r>
              <a:rPr lang="en-US" sz="1400" dirty="0"/>
              <a:t>(x = carat, y = price)) + </a:t>
            </a:r>
          </a:p>
          <a:p>
            <a:r>
              <a:rPr lang="en-US" sz="1400" dirty="0" err="1"/>
              <a:t>geom_point</a:t>
            </a:r>
            <a:r>
              <a:rPr lang="en-US" sz="1400" dirty="0"/>
              <a:t>()</a:t>
            </a:r>
          </a:p>
        </p:txBody>
      </p:sp>
      <p:pic>
        <p:nvPicPr>
          <p:cNvPr id="4" name="Picture 3">
            <a:extLst>
              <a:ext uri="{FF2B5EF4-FFF2-40B4-BE49-F238E27FC236}">
                <a16:creationId xmlns:a16="http://schemas.microsoft.com/office/drawing/2014/main" id="{DFB5A1E3-EE09-2449-B5A7-C75E3E5FDEC1}"/>
              </a:ext>
            </a:extLst>
          </p:cNvPr>
          <p:cNvPicPr>
            <a:picLocks noChangeAspect="1"/>
          </p:cNvPicPr>
          <p:nvPr/>
        </p:nvPicPr>
        <p:blipFill>
          <a:blip r:embed="rId3"/>
          <a:stretch>
            <a:fillRect/>
          </a:stretch>
        </p:blipFill>
        <p:spPr>
          <a:xfrm>
            <a:off x="361950" y="4828698"/>
            <a:ext cx="2426134" cy="1739900"/>
          </a:xfrm>
          <a:prstGeom prst="rect">
            <a:avLst/>
          </a:prstGeom>
        </p:spPr>
      </p:pic>
    </p:spTree>
    <p:extLst>
      <p:ext uri="{BB962C8B-B14F-4D97-AF65-F5344CB8AC3E}">
        <p14:creationId xmlns:p14="http://schemas.microsoft.com/office/powerpoint/2010/main" val="17290563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93E70-B085-B649-AD2D-06206028A4D2}"/>
              </a:ext>
            </a:extLst>
          </p:cNvPr>
          <p:cNvSpPr>
            <a:spLocks noGrp="1"/>
          </p:cNvSpPr>
          <p:nvPr>
            <p:ph type="title"/>
          </p:nvPr>
        </p:nvSpPr>
        <p:spPr/>
        <p:txBody>
          <a:bodyPr/>
          <a:lstStyle/>
          <a:p>
            <a:r>
              <a:rPr lang="en-US" dirty="0"/>
              <a:t>EDA | Diamonds </a:t>
            </a:r>
          </a:p>
        </p:txBody>
      </p:sp>
      <p:sp>
        <p:nvSpPr>
          <p:cNvPr id="5" name="TextBox 4">
            <a:extLst>
              <a:ext uri="{FF2B5EF4-FFF2-40B4-BE49-F238E27FC236}">
                <a16:creationId xmlns:a16="http://schemas.microsoft.com/office/drawing/2014/main" id="{5A4FDEA7-86A1-6842-A326-964FC713CDFC}"/>
              </a:ext>
            </a:extLst>
          </p:cNvPr>
          <p:cNvSpPr txBox="1"/>
          <p:nvPr/>
        </p:nvSpPr>
        <p:spPr>
          <a:xfrm>
            <a:off x="381000" y="1524000"/>
            <a:ext cx="8458200" cy="553998"/>
          </a:xfrm>
          <a:prstGeom prst="rect">
            <a:avLst/>
          </a:prstGeom>
          <a:noFill/>
        </p:spPr>
        <p:txBody>
          <a:bodyPr wrap="square" rtlCol="0">
            <a:spAutoFit/>
          </a:bodyPr>
          <a:lstStyle/>
          <a:p>
            <a:r>
              <a:rPr lang="en-US" sz="1500" b="1" dirty="0"/>
              <a:t>Question 3: (Posed in an effort to answer question 1.)</a:t>
            </a:r>
          </a:p>
          <a:p>
            <a:r>
              <a:rPr lang="en-US" sz="1500" b="1" dirty="0"/>
              <a:t>What is the relationship between price and carat?  </a:t>
            </a:r>
          </a:p>
        </p:txBody>
      </p:sp>
      <p:sp>
        <p:nvSpPr>
          <p:cNvPr id="7" name="TextBox 6">
            <a:extLst>
              <a:ext uri="{FF2B5EF4-FFF2-40B4-BE49-F238E27FC236}">
                <a16:creationId xmlns:a16="http://schemas.microsoft.com/office/drawing/2014/main" id="{EEAA9D4B-B994-064F-8E6C-07D410707BD4}"/>
              </a:ext>
            </a:extLst>
          </p:cNvPr>
          <p:cNvSpPr txBox="1"/>
          <p:nvPr/>
        </p:nvSpPr>
        <p:spPr>
          <a:xfrm>
            <a:off x="208541" y="3200400"/>
            <a:ext cx="3109259" cy="1938992"/>
          </a:xfrm>
          <a:prstGeom prst="rect">
            <a:avLst/>
          </a:prstGeom>
          <a:noFill/>
        </p:spPr>
        <p:txBody>
          <a:bodyPr wrap="square" rtlCol="0">
            <a:spAutoFit/>
          </a:bodyPr>
          <a:lstStyle/>
          <a:p>
            <a:r>
              <a:rPr lang="en-US" sz="1500" b="1" dirty="0"/>
              <a:t>There certainly looks like overwhelming evidence of a positive relationship.  We also discovered an odd pattern in the data … this may spawn a new question and new insight.  We will stick with our original question for now.  </a:t>
            </a:r>
          </a:p>
        </p:txBody>
      </p:sp>
      <p:pic>
        <p:nvPicPr>
          <p:cNvPr id="4" name="Picture 3">
            <a:extLst>
              <a:ext uri="{FF2B5EF4-FFF2-40B4-BE49-F238E27FC236}">
                <a16:creationId xmlns:a16="http://schemas.microsoft.com/office/drawing/2014/main" id="{DFB5A1E3-EE09-2449-B5A7-C75E3E5FDEC1}"/>
              </a:ext>
            </a:extLst>
          </p:cNvPr>
          <p:cNvPicPr>
            <a:picLocks noChangeAspect="1"/>
          </p:cNvPicPr>
          <p:nvPr/>
        </p:nvPicPr>
        <p:blipFill>
          <a:blip r:embed="rId2"/>
          <a:stretch>
            <a:fillRect/>
          </a:stretch>
        </p:blipFill>
        <p:spPr>
          <a:xfrm>
            <a:off x="3313990" y="2438400"/>
            <a:ext cx="5525210" cy="3962400"/>
          </a:xfrm>
          <a:prstGeom prst="rect">
            <a:avLst/>
          </a:prstGeom>
        </p:spPr>
      </p:pic>
    </p:spTree>
    <p:extLst>
      <p:ext uri="{BB962C8B-B14F-4D97-AF65-F5344CB8AC3E}">
        <p14:creationId xmlns:p14="http://schemas.microsoft.com/office/powerpoint/2010/main" val="21723799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93E70-B085-B649-AD2D-06206028A4D2}"/>
              </a:ext>
            </a:extLst>
          </p:cNvPr>
          <p:cNvSpPr>
            <a:spLocks noGrp="1"/>
          </p:cNvSpPr>
          <p:nvPr>
            <p:ph type="title"/>
          </p:nvPr>
        </p:nvSpPr>
        <p:spPr/>
        <p:txBody>
          <a:bodyPr/>
          <a:lstStyle/>
          <a:p>
            <a:r>
              <a:rPr lang="en-US" dirty="0"/>
              <a:t>EDA | Diamonds </a:t>
            </a:r>
          </a:p>
        </p:txBody>
      </p:sp>
      <p:sp>
        <p:nvSpPr>
          <p:cNvPr id="5" name="TextBox 4">
            <a:extLst>
              <a:ext uri="{FF2B5EF4-FFF2-40B4-BE49-F238E27FC236}">
                <a16:creationId xmlns:a16="http://schemas.microsoft.com/office/drawing/2014/main" id="{5A4FDEA7-86A1-6842-A326-964FC713CDFC}"/>
              </a:ext>
            </a:extLst>
          </p:cNvPr>
          <p:cNvSpPr txBox="1"/>
          <p:nvPr/>
        </p:nvSpPr>
        <p:spPr>
          <a:xfrm>
            <a:off x="381000" y="1524000"/>
            <a:ext cx="8458200" cy="553998"/>
          </a:xfrm>
          <a:prstGeom prst="rect">
            <a:avLst/>
          </a:prstGeom>
          <a:noFill/>
        </p:spPr>
        <p:txBody>
          <a:bodyPr wrap="square" rtlCol="0">
            <a:spAutoFit/>
          </a:bodyPr>
          <a:lstStyle/>
          <a:p>
            <a:r>
              <a:rPr lang="en-US" sz="1500" b="1" dirty="0"/>
              <a:t>Question 4: (Posed in an effort to answer question 1.)</a:t>
            </a:r>
          </a:p>
          <a:p>
            <a:r>
              <a:rPr lang="en-US" sz="1500" b="1" dirty="0"/>
              <a:t>If we account for the carat, will we see what we expect with respect to the cut and price?</a:t>
            </a:r>
          </a:p>
        </p:txBody>
      </p:sp>
      <p:pic>
        <p:nvPicPr>
          <p:cNvPr id="8" name="Picture 7">
            <a:extLst>
              <a:ext uri="{FF2B5EF4-FFF2-40B4-BE49-F238E27FC236}">
                <a16:creationId xmlns:a16="http://schemas.microsoft.com/office/drawing/2014/main" id="{810E2585-0F00-1241-A409-953A1CF6E12A}"/>
              </a:ext>
            </a:extLst>
          </p:cNvPr>
          <p:cNvPicPr>
            <a:picLocks noChangeAspect="1"/>
          </p:cNvPicPr>
          <p:nvPr/>
        </p:nvPicPr>
        <p:blipFill>
          <a:blip r:embed="rId2"/>
          <a:stretch>
            <a:fillRect/>
          </a:stretch>
        </p:blipFill>
        <p:spPr>
          <a:xfrm>
            <a:off x="3136900" y="2438400"/>
            <a:ext cx="5702300" cy="4089400"/>
          </a:xfrm>
          <a:prstGeom prst="rect">
            <a:avLst/>
          </a:prstGeom>
        </p:spPr>
      </p:pic>
      <p:sp>
        <p:nvSpPr>
          <p:cNvPr id="9" name="TextBox 8">
            <a:extLst>
              <a:ext uri="{FF2B5EF4-FFF2-40B4-BE49-F238E27FC236}">
                <a16:creationId xmlns:a16="http://schemas.microsoft.com/office/drawing/2014/main" id="{1EDDB737-37ED-A942-B898-73295EDA5839}"/>
              </a:ext>
            </a:extLst>
          </p:cNvPr>
          <p:cNvSpPr txBox="1"/>
          <p:nvPr/>
        </p:nvSpPr>
        <p:spPr>
          <a:xfrm>
            <a:off x="154641" y="2438400"/>
            <a:ext cx="2982259" cy="1246495"/>
          </a:xfrm>
          <a:prstGeom prst="rect">
            <a:avLst/>
          </a:prstGeom>
          <a:noFill/>
        </p:spPr>
        <p:txBody>
          <a:bodyPr wrap="square" rtlCol="0">
            <a:spAutoFit/>
          </a:bodyPr>
          <a:lstStyle/>
          <a:p>
            <a:r>
              <a:rPr lang="en-US" sz="1500" b="1" dirty="0"/>
              <a:t>It is a little evident here as the yellow (Ideal) tends to the top of the plot (higher price) and the purple (Fair) tends to the bottom of the plot.</a:t>
            </a:r>
          </a:p>
        </p:txBody>
      </p:sp>
      <p:sp>
        <p:nvSpPr>
          <p:cNvPr id="10" name="TextBox 9">
            <a:extLst>
              <a:ext uri="{FF2B5EF4-FFF2-40B4-BE49-F238E27FC236}">
                <a16:creationId xmlns:a16="http://schemas.microsoft.com/office/drawing/2014/main" id="{6B4DFC3D-97A3-4F4A-8877-FA278C2A12F3}"/>
              </a:ext>
            </a:extLst>
          </p:cNvPr>
          <p:cNvSpPr txBox="1"/>
          <p:nvPr/>
        </p:nvSpPr>
        <p:spPr>
          <a:xfrm>
            <a:off x="154641" y="4367683"/>
            <a:ext cx="2982259" cy="1477328"/>
          </a:xfrm>
          <a:prstGeom prst="rect">
            <a:avLst/>
          </a:prstGeom>
          <a:noFill/>
        </p:spPr>
        <p:txBody>
          <a:bodyPr wrap="square" rtlCol="0">
            <a:spAutoFit/>
          </a:bodyPr>
          <a:lstStyle/>
          <a:p>
            <a:r>
              <a:rPr lang="en-US" sz="1500" b="1" dirty="0"/>
              <a:t>We can use regression to actually take out the effect of the carat on the price so we can directly look at cut versus price (after accounting for carat) … </a:t>
            </a:r>
          </a:p>
        </p:txBody>
      </p:sp>
    </p:spTree>
    <p:extLst>
      <p:ext uri="{BB962C8B-B14F-4D97-AF65-F5344CB8AC3E}">
        <p14:creationId xmlns:p14="http://schemas.microsoft.com/office/powerpoint/2010/main" val="42063536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93E70-B085-B649-AD2D-06206028A4D2}"/>
              </a:ext>
            </a:extLst>
          </p:cNvPr>
          <p:cNvSpPr>
            <a:spLocks noGrp="1"/>
          </p:cNvSpPr>
          <p:nvPr>
            <p:ph type="title"/>
          </p:nvPr>
        </p:nvSpPr>
        <p:spPr/>
        <p:txBody>
          <a:bodyPr/>
          <a:lstStyle/>
          <a:p>
            <a:r>
              <a:rPr lang="en-US" dirty="0"/>
              <a:t>EDA | Diamonds </a:t>
            </a:r>
          </a:p>
        </p:txBody>
      </p:sp>
      <p:sp>
        <p:nvSpPr>
          <p:cNvPr id="5" name="TextBox 4">
            <a:extLst>
              <a:ext uri="{FF2B5EF4-FFF2-40B4-BE49-F238E27FC236}">
                <a16:creationId xmlns:a16="http://schemas.microsoft.com/office/drawing/2014/main" id="{5A4FDEA7-86A1-6842-A326-964FC713CDFC}"/>
              </a:ext>
            </a:extLst>
          </p:cNvPr>
          <p:cNvSpPr txBox="1"/>
          <p:nvPr/>
        </p:nvSpPr>
        <p:spPr>
          <a:xfrm>
            <a:off x="381000" y="1524000"/>
            <a:ext cx="8458200" cy="553998"/>
          </a:xfrm>
          <a:prstGeom prst="rect">
            <a:avLst/>
          </a:prstGeom>
          <a:noFill/>
        </p:spPr>
        <p:txBody>
          <a:bodyPr wrap="square" rtlCol="0">
            <a:spAutoFit/>
          </a:bodyPr>
          <a:lstStyle/>
          <a:p>
            <a:r>
              <a:rPr lang="en-US" sz="1500" b="1" dirty="0"/>
              <a:t>Question 4: (Posed in an effort to answer question 1.)</a:t>
            </a:r>
          </a:p>
          <a:p>
            <a:r>
              <a:rPr lang="en-US" sz="1500" b="1" dirty="0"/>
              <a:t>If we account for the carat, will we see what we expect with respect to the cut and price?</a:t>
            </a:r>
          </a:p>
        </p:txBody>
      </p:sp>
      <p:sp>
        <p:nvSpPr>
          <p:cNvPr id="3" name="Rectangle 2">
            <a:extLst>
              <a:ext uri="{FF2B5EF4-FFF2-40B4-BE49-F238E27FC236}">
                <a16:creationId xmlns:a16="http://schemas.microsoft.com/office/drawing/2014/main" id="{8EB3A647-5058-BD4E-81F0-F1CD063019A8}"/>
              </a:ext>
            </a:extLst>
          </p:cNvPr>
          <p:cNvSpPr/>
          <p:nvPr/>
        </p:nvSpPr>
        <p:spPr>
          <a:xfrm>
            <a:off x="154641" y="3998893"/>
            <a:ext cx="4191000" cy="954107"/>
          </a:xfrm>
          <a:prstGeom prst="rect">
            <a:avLst/>
          </a:prstGeom>
        </p:spPr>
        <p:txBody>
          <a:bodyPr wrap="square">
            <a:spAutoFit/>
          </a:bodyPr>
          <a:lstStyle/>
          <a:p>
            <a:r>
              <a:rPr lang="en-US" sz="1400" dirty="0"/>
              <a:t>diamonds %&gt;% </a:t>
            </a:r>
          </a:p>
          <a:p>
            <a:r>
              <a:rPr lang="en-US" sz="1400" dirty="0"/>
              <a:t>mutate(</a:t>
            </a:r>
            <a:r>
              <a:rPr lang="en-US" sz="1400" dirty="0" err="1"/>
              <a:t>lcarat</a:t>
            </a:r>
            <a:r>
              <a:rPr lang="en-US" sz="1400" dirty="0"/>
              <a:t> = log(carat), </a:t>
            </a:r>
            <a:r>
              <a:rPr lang="en-US" sz="1400" dirty="0" err="1"/>
              <a:t>lprice</a:t>
            </a:r>
            <a:r>
              <a:rPr lang="en-US" sz="1400" dirty="0"/>
              <a:t> = log(price)) %&gt;%</a:t>
            </a:r>
          </a:p>
          <a:p>
            <a:r>
              <a:rPr lang="en-US" sz="1400" dirty="0" err="1"/>
              <a:t>ggplot</a:t>
            </a:r>
            <a:r>
              <a:rPr lang="en-US" sz="1400" dirty="0"/>
              <a:t>(</a:t>
            </a:r>
            <a:r>
              <a:rPr lang="en-US" sz="1400" dirty="0" err="1"/>
              <a:t>aes</a:t>
            </a:r>
            <a:r>
              <a:rPr lang="en-US" sz="1400" dirty="0"/>
              <a:t>(x = </a:t>
            </a:r>
            <a:r>
              <a:rPr lang="en-US" sz="1400" dirty="0" err="1"/>
              <a:t>lcarat</a:t>
            </a:r>
            <a:r>
              <a:rPr lang="en-US" sz="1400" dirty="0"/>
              <a:t>, y = </a:t>
            </a:r>
            <a:r>
              <a:rPr lang="en-US" sz="1400" dirty="0" err="1"/>
              <a:t>lprice</a:t>
            </a:r>
            <a:r>
              <a:rPr lang="en-US" sz="1400" dirty="0"/>
              <a:t>)) + </a:t>
            </a:r>
          </a:p>
          <a:p>
            <a:r>
              <a:rPr lang="en-US" sz="1400" dirty="0" err="1"/>
              <a:t>geom_point</a:t>
            </a:r>
            <a:r>
              <a:rPr lang="en-US" sz="1400" dirty="0"/>
              <a:t>()</a:t>
            </a:r>
          </a:p>
        </p:txBody>
      </p:sp>
      <p:pic>
        <p:nvPicPr>
          <p:cNvPr id="6" name="Picture 5">
            <a:extLst>
              <a:ext uri="{FF2B5EF4-FFF2-40B4-BE49-F238E27FC236}">
                <a16:creationId xmlns:a16="http://schemas.microsoft.com/office/drawing/2014/main" id="{31D025BD-902B-E041-9C39-18CD941D281F}"/>
              </a:ext>
            </a:extLst>
          </p:cNvPr>
          <p:cNvPicPr>
            <a:picLocks noChangeAspect="1"/>
          </p:cNvPicPr>
          <p:nvPr/>
        </p:nvPicPr>
        <p:blipFill>
          <a:blip r:embed="rId2"/>
          <a:stretch>
            <a:fillRect/>
          </a:stretch>
        </p:blipFill>
        <p:spPr>
          <a:xfrm>
            <a:off x="4381500" y="2438400"/>
            <a:ext cx="4305300" cy="4089400"/>
          </a:xfrm>
          <a:prstGeom prst="rect">
            <a:avLst/>
          </a:prstGeom>
        </p:spPr>
      </p:pic>
      <p:sp>
        <p:nvSpPr>
          <p:cNvPr id="11" name="TextBox 10">
            <a:extLst>
              <a:ext uri="{FF2B5EF4-FFF2-40B4-BE49-F238E27FC236}">
                <a16:creationId xmlns:a16="http://schemas.microsoft.com/office/drawing/2014/main" id="{AB459768-29C6-C64B-9D32-6BD6A09065BC}"/>
              </a:ext>
            </a:extLst>
          </p:cNvPr>
          <p:cNvSpPr txBox="1"/>
          <p:nvPr/>
        </p:nvSpPr>
        <p:spPr>
          <a:xfrm>
            <a:off x="154641" y="2438400"/>
            <a:ext cx="4036359" cy="1477328"/>
          </a:xfrm>
          <a:prstGeom prst="rect">
            <a:avLst/>
          </a:prstGeom>
          <a:noFill/>
        </p:spPr>
        <p:txBody>
          <a:bodyPr wrap="square" rtlCol="0">
            <a:spAutoFit/>
          </a:bodyPr>
          <a:lstStyle/>
          <a:p>
            <a:r>
              <a:rPr lang="en-US" sz="1500" b="1" dirty="0"/>
              <a:t>We take the log – log transformation in order to fulfil the assumption of the simple linear regression model (linear relationship between price and carat with equal standard deviation of log(price) conditional on log(carat).</a:t>
            </a:r>
          </a:p>
        </p:txBody>
      </p:sp>
      <p:sp>
        <p:nvSpPr>
          <p:cNvPr id="12" name="TextBox 11">
            <a:extLst>
              <a:ext uri="{FF2B5EF4-FFF2-40B4-BE49-F238E27FC236}">
                <a16:creationId xmlns:a16="http://schemas.microsoft.com/office/drawing/2014/main" id="{614CC4A2-44FD-EE42-9F3C-45CDC4EF9FCE}"/>
              </a:ext>
            </a:extLst>
          </p:cNvPr>
          <p:cNvSpPr txBox="1"/>
          <p:nvPr/>
        </p:nvSpPr>
        <p:spPr>
          <a:xfrm>
            <a:off x="154641" y="5154305"/>
            <a:ext cx="4036359" cy="1246495"/>
          </a:xfrm>
          <a:prstGeom prst="rect">
            <a:avLst/>
          </a:prstGeom>
          <a:noFill/>
        </p:spPr>
        <p:txBody>
          <a:bodyPr wrap="square" rtlCol="0">
            <a:spAutoFit/>
          </a:bodyPr>
          <a:lstStyle/>
          <a:p>
            <a:r>
              <a:rPr lang="en-US" sz="1500" b="1" dirty="0"/>
              <a:t>There is an interesting band at log price = 7.4 or so… that would spawn a new question for me… but again … we will stay on question 1 … but we would come back to this question as part of the EDA… </a:t>
            </a:r>
          </a:p>
        </p:txBody>
      </p:sp>
    </p:spTree>
    <p:extLst>
      <p:ext uri="{BB962C8B-B14F-4D97-AF65-F5344CB8AC3E}">
        <p14:creationId xmlns:p14="http://schemas.microsoft.com/office/powerpoint/2010/main" val="2202386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93E70-B085-B649-AD2D-06206028A4D2}"/>
              </a:ext>
            </a:extLst>
          </p:cNvPr>
          <p:cNvSpPr>
            <a:spLocks noGrp="1"/>
          </p:cNvSpPr>
          <p:nvPr>
            <p:ph type="title"/>
          </p:nvPr>
        </p:nvSpPr>
        <p:spPr/>
        <p:txBody>
          <a:bodyPr/>
          <a:lstStyle/>
          <a:p>
            <a:r>
              <a:rPr lang="en-US" dirty="0"/>
              <a:t>EDA | Diamonds </a:t>
            </a:r>
          </a:p>
        </p:txBody>
      </p:sp>
      <p:sp>
        <p:nvSpPr>
          <p:cNvPr id="5" name="TextBox 4">
            <a:extLst>
              <a:ext uri="{FF2B5EF4-FFF2-40B4-BE49-F238E27FC236}">
                <a16:creationId xmlns:a16="http://schemas.microsoft.com/office/drawing/2014/main" id="{5A4FDEA7-86A1-6842-A326-964FC713CDFC}"/>
              </a:ext>
            </a:extLst>
          </p:cNvPr>
          <p:cNvSpPr txBox="1"/>
          <p:nvPr/>
        </p:nvSpPr>
        <p:spPr>
          <a:xfrm>
            <a:off x="381000" y="1524000"/>
            <a:ext cx="8458200" cy="553998"/>
          </a:xfrm>
          <a:prstGeom prst="rect">
            <a:avLst/>
          </a:prstGeom>
          <a:noFill/>
        </p:spPr>
        <p:txBody>
          <a:bodyPr wrap="square" rtlCol="0">
            <a:spAutoFit/>
          </a:bodyPr>
          <a:lstStyle/>
          <a:p>
            <a:r>
              <a:rPr lang="en-US" sz="1500" b="1" dirty="0"/>
              <a:t>Question 4: (Posed in an effort to answer question 1.)</a:t>
            </a:r>
          </a:p>
          <a:p>
            <a:r>
              <a:rPr lang="en-US" sz="1500" b="1" dirty="0"/>
              <a:t>If we account for the carat, will we see what we expect with respect to the cut and price?</a:t>
            </a:r>
          </a:p>
        </p:txBody>
      </p:sp>
      <p:sp>
        <p:nvSpPr>
          <p:cNvPr id="3" name="Rectangle 2">
            <a:extLst>
              <a:ext uri="{FF2B5EF4-FFF2-40B4-BE49-F238E27FC236}">
                <a16:creationId xmlns:a16="http://schemas.microsoft.com/office/drawing/2014/main" id="{8EB3A647-5058-BD4E-81F0-F1CD063019A8}"/>
              </a:ext>
            </a:extLst>
          </p:cNvPr>
          <p:cNvSpPr/>
          <p:nvPr/>
        </p:nvSpPr>
        <p:spPr>
          <a:xfrm>
            <a:off x="154641" y="3119244"/>
            <a:ext cx="4191000" cy="1384995"/>
          </a:xfrm>
          <a:prstGeom prst="rect">
            <a:avLst/>
          </a:prstGeom>
        </p:spPr>
        <p:txBody>
          <a:bodyPr wrap="square">
            <a:spAutoFit/>
          </a:bodyPr>
          <a:lstStyle/>
          <a:p>
            <a:r>
              <a:rPr lang="en-US" sz="1400" dirty="0"/>
              <a:t>diamonds %&gt;% </a:t>
            </a:r>
          </a:p>
          <a:p>
            <a:r>
              <a:rPr lang="en-US" sz="1400" dirty="0"/>
              <a:t>mutate(</a:t>
            </a:r>
            <a:r>
              <a:rPr lang="en-US" sz="1400" dirty="0" err="1"/>
              <a:t>lcarat</a:t>
            </a:r>
            <a:r>
              <a:rPr lang="en-US" sz="1400" dirty="0"/>
              <a:t> = log(carat), </a:t>
            </a:r>
            <a:r>
              <a:rPr lang="en-US" sz="1400" dirty="0" err="1"/>
              <a:t>lprice</a:t>
            </a:r>
            <a:r>
              <a:rPr lang="en-US" sz="1400" dirty="0"/>
              <a:t> = log(price)) %&gt;%</a:t>
            </a:r>
          </a:p>
          <a:p>
            <a:r>
              <a:rPr lang="en-US" sz="1400" dirty="0" err="1"/>
              <a:t>ggplot</a:t>
            </a:r>
            <a:r>
              <a:rPr lang="en-US" sz="1400" dirty="0"/>
              <a:t>(</a:t>
            </a:r>
            <a:r>
              <a:rPr lang="en-US" sz="1400" dirty="0" err="1"/>
              <a:t>aes</a:t>
            </a:r>
            <a:r>
              <a:rPr lang="en-US" sz="1400" dirty="0"/>
              <a:t>(x = </a:t>
            </a:r>
            <a:r>
              <a:rPr lang="en-US" sz="1400" dirty="0" err="1"/>
              <a:t>lcarat</a:t>
            </a:r>
            <a:r>
              <a:rPr lang="en-US" sz="1400" dirty="0"/>
              <a:t>, y = </a:t>
            </a:r>
            <a:r>
              <a:rPr lang="en-US" sz="1400" dirty="0" err="1"/>
              <a:t>lprice</a:t>
            </a:r>
            <a:r>
              <a:rPr lang="en-US" sz="1400" dirty="0"/>
              <a:t>)) + </a:t>
            </a:r>
          </a:p>
          <a:p>
            <a:r>
              <a:rPr lang="en-US" sz="1400" dirty="0" err="1"/>
              <a:t>geom_point</a:t>
            </a:r>
            <a:r>
              <a:rPr lang="en-US" sz="1400" dirty="0"/>
              <a:t>() + </a:t>
            </a:r>
          </a:p>
          <a:p>
            <a:r>
              <a:rPr lang="en-US" sz="1400" dirty="0" err="1"/>
              <a:t>geom_smooth</a:t>
            </a:r>
            <a:r>
              <a:rPr lang="en-US" sz="1400" dirty="0"/>
              <a:t>(method = "</a:t>
            </a:r>
            <a:r>
              <a:rPr lang="en-US" sz="1400" dirty="0" err="1"/>
              <a:t>lm</a:t>
            </a:r>
            <a:r>
              <a:rPr lang="en-US" sz="1400" dirty="0"/>
              <a:t>") + </a:t>
            </a:r>
          </a:p>
          <a:p>
            <a:r>
              <a:rPr lang="en-US" sz="1400" dirty="0" err="1"/>
              <a:t>ylim</a:t>
            </a:r>
            <a:r>
              <a:rPr lang="en-US" sz="1400" dirty="0"/>
              <a:t>(c(5.5, 10))</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B459768-29C6-C64B-9D32-6BD6A09065BC}"/>
                  </a:ext>
                </a:extLst>
              </p:cNvPr>
              <p:cNvSpPr txBox="1"/>
              <p:nvPr/>
            </p:nvSpPr>
            <p:spPr>
              <a:xfrm>
                <a:off x="154641" y="2438400"/>
                <a:ext cx="4036359" cy="553998"/>
              </a:xfrm>
              <a:prstGeom prst="rect">
                <a:avLst/>
              </a:prstGeom>
              <a:noFill/>
            </p:spPr>
            <p:txBody>
              <a:bodyPr wrap="square" rtlCol="0">
                <a:spAutoFit/>
              </a:bodyPr>
              <a:lstStyle/>
              <a:p>
                <a:r>
                  <a:rPr lang="en-US" sz="1500" b="1" dirty="0"/>
                  <a:t>Now we fit the model:</a:t>
                </a:r>
              </a:p>
              <a:p>
                <a:pPr/>
                <a14:m>
                  <m:oMathPara xmlns:m="http://schemas.openxmlformats.org/officeDocument/2006/math">
                    <m:oMathParaPr>
                      <m:jc m:val="centerGroup"/>
                    </m:oMathParaPr>
                    <m:oMath xmlns:m="http://schemas.openxmlformats.org/officeDocument/2006/math">
                      <m:r>
                        <a:rPr lang="en-US" sz="1500" b="1" i="1" smtClean="0">
                          <a:latin typeface="Cambria Math" panose="02040503050406030204" pitchFamily="18" charset="0"/>
                        </a:rPr>
                        <m:t>𝒍𝒐𝒈</m:t>
                      </m:r>
                      <m:d>
                        <m:dPr>
                          <m:ctrlPr>
                            <a:rPr lang="en-US" sz="1500" b="1" i="1" smtClean="0">
                              <a:latin typeface="Cambria Math" panose="02040503050406030204" pitchFamily="18" charset="0"/>
                            </a:rPr>
                          </m:ctrlPr>
                        </m:dPr>
                        <m:e>
                          <m:r>
                            <a:rPr lang="en-US" sz="1500" b="1" i="1" smtClean="0">
                              <a:latin typeface="Cambria Math" panose="02040503050406030204" pitchFamily="18" charset="0"/>
                            </a:rPr>
                            <m:t>𝒑𝒓𝒊𝒄𝒆</m:t>
                          </m:r>
                        </m:e>
                      </m:d>
                      <m:r>
                        <a:rPr lang="en-US" sz="1500" b="1" i="1" smtClean="0">
                          <a:latin typeface="Cambria Math" panose="02040503050406030204" pitchFamily="18" charset="0"/>
                        </a:rPr>
                        <m:t>= </m:t>
                      </m:r>
                      <m:sSub>
                        <m:sSubPr>
                          <m:ctrlPr>
                            <a:rPr lang="en-US" sz="1500" b="1" i="1" smtClean="0">
                              <a:latin typeface="Cambria Math" panose="02040503050406030204" pitchFamily="18" charset="0"/>
                            </a:rPr>
                          </m:ctrlPr>
                        </m:sSubPr>
                        <m:e>
                          <m:r>
                            <a:rPr lang="en-US" sz="1500" b="1" i="1" smtClean="0">
                              <a:latin typeface="Cambria Math" panose="02040503050406030204" pitchFamily="18" charset="0"/>
                              <a:ea typeface="Cambria Math" panose="02040503050406030204" pitchFamily="18" charset="0"/>
                            </a:rPr>
                            <m:t>𝜷</m:t>
                          </m:r>
                        </m:e>
                        <m:sub>
                          <m:r>
                            <a:rPr lang="en-US" sz="1500" b="1" i="1" smtClean="0">
                              <a:latin typeface="Cambria Math" panose="02040503050406030204" pitchFamily="18" charset="0"/>
                            </a:rPr>
                            <m:t>𝟎</m:t>
                          </m:r>
                        </m:sub>
                      </m:sSub>
                      <m:r>
                        <a:rPr lang="en-US" sz="1500" b="1" i="1" smtClean="0">
                          <a:latin typeface="Cambria Math" panose="02040503050406030204" pitchFamily="18" charset="0"/>
                        </a:rPr>
                        <m:t>+</m:t>
                      </m:r>
                      <m:sSub>
                        <m:sSubPr>
                          <m:ctrlPr>
                            <a:rPr lang="en-US" sz="1500" b="1" i="1">
                              <a:latin typeface="Cambria Math" panose="02040503050406030204" pitchFamily="18" charset="0"/>
                            </a:rPr>
                          </m:ctrlPr>
                        </m:sSubPr>
                        <m:e>
                          <m:r>
                            <a:rPr lang="en-US" sz="1500" b="1" i="1">
                              <a:latin typeface="Cambria Math" panose="02040503050406030204" pitchFamily="18" charset="0"/>
                              <a:ea typeface="Cambria Math" panose="02040503050406030204" pitchFamily="18" charset="0"/>
                            </a:rPr>
                            <m:t>𝜷</m:t>
                          </m:r>
                        </m:e>
                        <m:sub>
                          <m:r>
                            <a:rPr lang="en-US" sz="1500" b="1" i="1" smtClean="0">
                              <a:latin typeface="Cambria Math" panose="02040503050406030204" pitchFamily="18" charset="0"/>
                              <a:ea typeface="Cambria Math" panose="02040503050406030204" pitchFamily="18" charset="0"/>
                            </a:rPr>
                            <m:t>𝟏</m:t>
                          </m:r>
                        </m:sub>
                      </m:sSub>
                      <m:r>
                        <a:rPr lang="en-US" sz="1500" b="1" i="1" smtClean="0">
                          <a:latin typeface="Cambria Math" panose="02040503050406030204" pitchFamily="18" charset="0"/>
                        </a:rPr>
                        <m:t>𝒍𝒐𝒈</m:t>
                      </m:r>
                      <m:d>
                        <m:dPr>
                          <m:ctrlPr>
                            <a:rPr lang="en-US" sz="1500" b="1" i="1" smtClean="0">
                              <a:latin typeface="Cambria Math" panose="02040503050406030204" pitchFamily="18" charset="0"/>
                            </a:rPr>
                          </m:ctrlPr>
                        </m:dPr>
                        <m:e>
                          <m:r>
                            <a:rPr lang="en-US" sz="1500" b="1" i="1" smtClean="0">
                              <a:latin typeface="Cambria Math" panose="02040503050406030204" pitchFamily="18" charset="0"/>
                            </a:rPr>
                            <m:t>𝒄𝒂𝒓𝒂𝒕</m:t>
                          </m:r>
                        </m:e>
                      </m:d>
                      <m:r>
                        <a:rPr lang="en-US" sz="1500" b="1" i="1" smtClean="0">
                          <a:latin typeface="Cambria Math" panose="02040503050406030204" pitchFamily="18" charset="0"/>
                        </a:rPr>
                        <m:t>+</m:t>
                      </m:r>
                      <m:r>
                        <a:rPr lang="en-US" sz="1500" b="1" i="1" smtClean="0">
                          <a:latin typeface="Cambria Math" panose="02040503050406030204" pitchFamily="18" charset="0"/>
                          <a:ea typeface="Cambria Math" panose="02040503050406030204" pitchFamily="18" charset="0"/>
                        </a:rPr>
                        <m:t>𝜺</m:t>
                      </m:r>
                    </m:oMath>
                  </m:oMathPara>
                </a14:m>
                <a:endParaRPr lang="en-US" sz="1500" b="1" dirty="0"/>
              </a:p>
            </p:txBody>
          </p:sp>
        </mc:Choice>
        <mc:Fallback xmlns="">
          <p:sp>
            <p:nvSpPr>
              <p:cNvPr id="11" name="TextBox 10">
                <a:extLst>
                  <a:ext uri="{FF2B5EF4-FFF2-40B4-BE49-F238E27FC236}">
                    <a16:creationId xmlns:a16="http://schemas.microsoft.com/office/drawing/2014/main" id="{AB459768-29C6-C64B-9D32-6BD6A09065BC}"/>
                  </a:ext>
                </a:extLst>
              </p:cNvPr>
              <p:cNvSpPr txBox="1">
                <a:spLocks noRot="1" noChangeAspect="1" noMove="1" noResize="1" noEditPoints="1" noAdjustHandles="1" noChangeArrowheads="1" noChangeShapeType="1" noTextEdit="1"/>
              </p:cNvSpPr>
              <p:nvPr/>
            </p:nvSpPr>
            <p:spPr>
              <a:xfrm>
                <a:off x="154641" y="2438400"/>
                <a:ext cx="4036359" cy="553998"/>
              </a:xfrm>
              <a:prstGeom prst="rect">
                <a:avLst/>
              </a:prstGeom>
              <a:blipFill>
                <a:blip r:embed="rId2"/>
                <a:stretch>
                  <a:fillRect l="-629" t="-2273" b="-6818"/>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14CC4A2-44FD-EE42-9F3C-45CDC4EF9FCE}"/>
              </a:ext>
            </a:extLst>
          </p:cNvPr>
          <p:cNvSpPr txBox="1"/>
          <p:nvPr/>
        </p:nvSpPr>
        <p:spPr>
          <a:xfrm>
            <a:off x="154640" y="4806821"/>
            <a:ext cx="4036359" cy="1477328"/>
          </a:xfrm>
          <a:prstGeom prst="rect">
            <a:avLst/>
          </a:prstGeom>
          <a:noFill/>
        </p:spPr>
        <p:txBody>
          <a:bodyPr wrap="square" rtlCol="0">
            <a:spAutoFit/>
          </a:bodyPr>
          <a:lstStyle/>
          <a:p>
            <a:r>
              <a:rPr lang="en-US" sz="1500" b="1" dirty="0"/>
              <a:t>residual = observed – expected …</a:t>
            </a:r>
          </a:p>
          <a:p>
            <a:r>
              <a:rPr lang="en-US" sz="1500" b="1" dirty="0"/>
              <a:t>residual = price of each black dot – corresponding point on blue line. </a:t>
            </a:r>
          </a:p>
          <a:p>
            <a:r>
              <a:rPr lang="en-US" sz="1500" b="1" dirty="0"/>
              <a:t>The residuals contain information the other variables have about price with the effect of carat removed.  </a:t>
            </a:r>
          </a:p>
        </p:txBody>
      </p:sp>
      <p:pic>
        <p:nvPicPr>
          <p:cNvPr id="9" name="Picture 8">
            <a:extLst>
              <a:ext uri="{FF2B5EF4-FFF2-40B4-BE49-F238E27FC236}">
                <a16:creationId xmlns:a16="http://schemas.microsoft.com/office/drawing/2014/main" id="{DE9DBA0E-BD14-144A-8FE7-27D11F8C9125}"/>
              </a:ext>
            </a:extLst>
          </p:cNvPr>
          <p:cNvPicPr>
            <a:picLocks noChangeAspect="1"/>
          </p:cNvPicPr>
          <p:nvPr/>
        </p:nvPicPr>
        <p:blipFill>
          <a:blip r:embed="rId3"/>
          <a:stretch>
            <a:fillRect/>
          </a:stretch>
        </p:blipFill>
        <p:spPr>
          <a:xfrm>
            <a:off x="4529418" y="2438400"/>
            <a:ext cx="4305300" cy="4089400"/>
          </a:xfrm>
          <a:prstGeom prst="rect">
            <a:avLst/>
          </a:prstGeom>
        </p:spPr>
      </p:pic>
      <p:sp>
        <p:nvSpPr>
          <p:cNvPr id="7" name="Left Brace 6">
            <a:extLst>
              <a:ext uri="{FF2B5EF4-FFF2-40B4-BE49-F238E27FC236}">
                <a16:creationId xmlns:a16="http://schemas.microsoft.com/office/drawing/2014/main" id="{BF4726DB-009E-5E42-86CE-4B90CD4FA35B}"/>
              </a:ext>
            </a:extLst>
          </p:cNvPr>
          <p:cNvSpPr/>
          <p:nvPr/>
        </p:nvSpPr>
        <p:spPr>
          <a:xfrm>
            <a:off x="6208058" y="3589782"/>
            <a:ext cx="76200" cy="829818"/>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368902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93E70-B085-B649-AD2D-06206028A4D2}"/>
              </a:ext>
            </a:extLst>
          </p:cNvPr>
          <p:cNvSpPr>
            <a:spLocks noGrp="1"/>
          </p:cNvSpPr>
          <p:nvPr>
            <p:ph type="title"/>
          </p:nvPr>
        </p:nvSpPr>
        <p:spPr/>
        <p:txBody>
          <a:bodyPr/>
          <a:lstStyle/>
          <a:p>
            <a:r>
              <a:rPr lang="en-US" dirty="0"/>
              <a:t>EDA | Diamonds </a:t>
            </a:r>
          </a:p>
        </p:txBody>
      </p:sp>
      <p:sp>
        <p:nvSpPr>
          <p:cNvPr id="5" name="TextBox 4">
            <a:extLst>
              <a:ext uri="{FF2B5EF4-FFF2-40B4-BE49-F238E27FC236}">
                <a16:creationId xmlns:a16="http://schemas.microsoft.com/office/drawing/2014/main" id="{5A4FDEA7-86A1-6842-A326-964FC713CDFC}"/>
              </a:ext>
            </a:extLst>
          </p:cNvPr>
          <p:cNvSpPr txBox="1"/>
          <p:nvPr/>
        </p:nvSpPr>
        <p:spPr>
          <a:xfrm>
            <a:off x="381000" y="1524000"/>
            <a:ext cx="8458200" cy="553998"/>
          </a:xfrm>
          <a:prstGeom prst="rect">
            <a:avLst/>
          </a:prstGeom>
          <a:noFill/>
        </p:spPr>
        <p:txBody>
          <a:bodyPr wrap="square" rtlCol="0">
            <a:spAutoFit/>
          </a:bodyPr>
          <a:lstStyle/>
          <a:p>
            <a:r>
              <a:rPr lang="en-US" sz="1500" b="1" dirty="0"/>
              <a:t>Question 4: (Posed in an effort to answer question 1.)</a:t>
            </a:r>
          </a:p>
          <a:p>
            <a:r>
              <a:rPr lang="en-US" sz="1500" b="1" dirty="0"/>
              <a:t>If we account for the carat, will we see what we expect with respect to the cut and price?</a:t>
            </a:r>
          </a:p>
        </p:txBody>
      </p:sp>
      <p:sp>
        <p:nvSpPr>
          <p:cNvPr id="3" name="Rectangle 2">
            <a:extLst>
              <a:ext uri="{FF2B5EF4-FFF2-40B4-BE49-F238E27FC236}">
                <a16:creationId xmlns:a16="http://schemas.microsoft.com/office/drawing/2014/main" id="{8EB3A647-5058-BD4E-81F0-F1CD063019A8}"/>
              </a:ext>
            </a:extLst>
          </p:cNvPr>
          <p:cNvSpPr/>
          <p:nvPr/>
        </p:nvSpPr>
        <p:spPr>
          <a:xfrm>
            <a:off x="154641" y="3119244"/>
            <a:ext cx="4191000" cy="954107"/>
          </a:xfrm>
          <a:prstGeom prst="rect">
            <a:avLst/>
          </a:prstGeom>
        </p:spPr>
        <p:txBody>
          <a:bodyPr wrap="square">
            <a:spAutoFit/>
          </a:bodyPr>
          <a:lstStyle/>
          <a:p>
            <a:r>
              <a:rPr lang="en-US" sz="1400" dirty="0"/>
              <a:t>diamonds %&gt;%</a:t>
            </a:r>
          </a:p>
          <a:p>
            <a:r>
              <a:rPr lang="en-US" sz="1400" dirty="0"/>
              <a:t>mutate(</a:t>
            </a:r>
            <a:r>
              <a:rPr lang="en-US" sz="1400" dirty="0" err="1"/>
              <a:t>resids</a:t>
            </a:r>
            <a:r>
              <a:rPr lang="en-US" sz="1400" dirty="0"/>
              <a:t> = </a:t>
            </a:r>
            <a:r>
              <a:rPr lang="en-US" sz="1400" dirty="0" err="1"/>
              <a:t>exp</a:t>
            </a:r>
            <a:r>
              <a:rPr lang="en-US" sz="1400" dirty="0"/>
              <a:t>(</a:t>
            </a:r>
            <a:r>
              <a:rPr lang="en-US" sz="1400" dirty="0" err="1"/>
              <a:t>fit$residuals</a:t>
            </a:r>
            <a:r>
              <a:rPr lang="en-US" sz="1400" dirty="0"/>
              <a:t>)) %&gt;%</a:t>
            </a:r>
          </a:p>
          <a:p>
            <a:r>
              <a:rPr lang="en-US" sz="1400" dirty="0" err="1"/>
              <a:t>ggplot</a:t>
            </a:r>
            <a:r>
              <a:rPr lang="en-US" sz="1400" dirty="0"/>
              <a:t>(</a:t>
            </a:r>
            <a:r>
              <a:rPr lang="en-US" sz="1400" dirty="0" err="1"/>
              <a:t>aes</a:t>
            </a:r>
            <a:r>
              <a:rPr lang="en-US" sz="1400" dirty="0"/>
              <a:t>(x = carat, y = </a:t>
            </a:r>
            <a:r>
              <a:rPr lang="en-US" sz="1400" dirty="0" err="1"/>
              <a:t>resids</a:t>
            </a:r>
            <a:r>
              <a:rPr lang="en-US" sz="1400" dirty="0"/>
              <a:t>)) + </a:t>
            </a:r>
          </a:p>
          <a:p>
            <a:r>
              <a:rPr lang="en-US" sz="1400" dirty="0" err="1"/>
              <a:t>geom_point</a:t>
            </a:r>
            <a:r>
              <a:rPr lang="en-US" sz="1400" dirty="0"/>
              <a: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B459768-29C6-C64B-9D32-6BD6A09065BC}"/>
                  </a:ext>
                </a:extLst>
              </p:cNvPr>
              <p:cNvSpPr txBox="1"/>
              <p:nvPr/>
            </p:nvSpPr>
            <p:spPr>
              <a:xfrm>
                <a:off x="154641" y="2438400"/>
                <a:ext cx="4036359" cy="553998"/>
              </a:xfrm>
              <a:prstGeom prst="rect">
                <a:avLst/>
              </a:prstGeom>
              <a:noFill/>
            </p:spPr>
            <p:txBody>
              <a:bodyPr wrap="square" rtlCol="0">
                <a:spAutoFit/>
              </a:bodyPr>
              <a:lstStyle/>
              <a:p>
                <a:r>
                  <a:rPr lang="en-US" sz="1500" b="1" dirty="0"/>
                  <a:t>Now we fit the model:</a:t>
                </a:r>
              </a:p>
              <a:p>
                <a:pPr/>
                <a14:m>
                  <m:oMathPara xmlns:m="http://schemas.openxmlformats.org/officeDocument/2006/math">
                    <m:oMathParaPr>
                      <m:jc m:val="centerGroup"/>
                    </m:oMathParaPr>
                    <m:oMath xmlns:m="http://schemas.openxmlformats.org/officeDocument/2006/math">
                      <m:r>
                        <a:rPr lang="en-US" sz="1500" b="1" i="1" smtClean="0">
                          <a:latin typeface="Cambria Math" panose="02040503050406030204" pitchFamily="18" charset="0"/>
                        </a:rPr>
                        <m:t>𝒍𝒐𝒈</m:t>
                      </m:r>
                      <m:d>
                        <m:dPr>
                          <m:ctrlPr>
                            <a:rPr lang="en-US" sz="1500" b="1" i="1" smtClean="0">
                              <a:latin typeface="Cambria Math" panose="02040503050406030204" pitchFamily="18" charset="0"/>
                            </a:rPr>
                          </m:ctrlPr>
                        </m:dPr>
                        <m:e>
                          <m:r>
                            <a:rPr lang="en-US" sz="1500" b="1" i="1" smtClean="0">
                              <a:latin typeface="Cambria Math" panose="02040503050406030204" pitchFamily="18" charset="0"/>
                            </a:rPr>
                            <m:t>𝒑𝒓𝒊𝒄𝒆</m:t>
                          </m:r>
                        </m:e>
                      </m:d>
                      <m:r>
                        <a:rPr lang="en-US" sz="1500" b="1" i="1" smtClean="0">
                          <a:latin typeface="Cambria Math" panose="02040503050406030204" pitchFamily="18" charset="0"/>
                        </a:rPr>
                        <m:t>= </m:t>
                      </m:r>
                      <m:sSub>
                        <m:sSubPr>
                          <m:ctrlPr>
                            <a:rPr lang="en-US" sz="1500" b="1" i="1" smtClean="0">
                              <a:latin typeface="Cambria Math" panose="02040503050406030204" pitchFamily="18" charset="0"/>
                            </a:rPr>
                          </m:ctrlPr>
                        </m:sSubPr>
                        <m:e>
                          <m:r>
                            <a:rPr lang="en-US" sz="1500" b="1" i="1" smtClean="0">
                              <a:latin typeface="Cambria Math" panose="02040503050406030204" pitchFamily="18" charset="0"/>
                              <a:ea typeface="Cambria Math" panose="02040503050406030204" pitchFamily="18" charset="0"/>
                            </a:rPr>
                            <m:t>𝜷</m:t>
                          </m:r>
                        </m:e>
                        <m:sub>
                          <m:r>
                            <a:rPr lang="en-US" sz="1500" b="1" i="1" smtClean="0">
                              <a:latin typeface="Cambria Math" panose="02040503050406030204" pitchFamily="18" charset="0"/>
                            </a:rPr>
                            <m:t>𝟎</m:t>
                          </m:r>
                        </m:sub>
                      </m:sSub>
                      <m:r>
                        <a:rPr lang="en-US" sz="1500" b="1" i="1" smtClean="0">
                          <a:latin typeface="Cambria Math" panose="02040503050406030204" pitchFamily="18" charset="0"/>
                        </a:rPr>
                        <m:t>+</m:t>
                      </m:r>
                      <m:sSub>
                        <m:sSubPr>
                          <m:ctrlPr>
                            <a:rPr lang="en-US" sz="1500" b="1" i="1">
                              <a:latin typeface="Cambria Math" panose="02040503050406030204" pitchFamily="18" charset="0"/>
                            </a:rPr>
                          </m:ctrlPr>
                        </m:sSubPr>
                        <m:e>
                          <m:r>
                            <a:rPr lang="en-US" sz="1500" b="1" i="1">
                              <a:latin typeface="Cambria Math" panose="02040503050406030204" pitchFamily="18" charset="0"/>
                              <a:ea typeface="Cambria Math" panose="02040503050406030204" pitchFamily="18" charset="0"/>
                            </a:rPr>
                            <m:t>𝜷</m:t>
                          </m:r>
                        </m:e>
                        <m:sub>
                          <m:r>
                            <a:rPr lang="en-US" sz="1500" b="1" i="1" smtClean="0">
                              <a:latin typeface="Cambria Math" panose="02040503050406030204" pitchFamily="18" charset="0"/>
                              <a:ea typeface="Cambria Math" panose="02040503050406030204" pitchFamily="18" charset="0"/>
                            </a:rPr>
                            <m:t>𝟏</m:t>
                          </m:r>
                        </m:sub>
                      </m:sSub>
                      <m:r>
                        <a:rPr lang="en-US" sz="1500" b="1" i="1" smtClean="0">
                          <a:latin typeface="Cambria Math" panose="02040503050406030204" pitchFamily="18" charset="0"/>
                        </a:rPr>
                        <m:t>𝒍𝒐𝒈</m:t>
                      </m:r>
                      <m:d>
                        <m:dPr>
                          <m:ctrlPr>
                            <a:rPr lang="en-US" sz="1500" b="1" i="1" smtClean="0">
                              <a:latin typeface="Cambria Math" panose="02040503050406030204" pitchFamily="18" charset="0"/>
                            </a:rPr>
                          </m:ctrlPr>
                        </m:dPr>
                        <m:e>
                          <m:r>
                            <a:rPr lang="en-US" sz="1500" b="1" i="1" smtClean="0">
                              <a:latin typeface="Cambria Math" panose="02040503050406030204" pitchFamily="18" charset="0"/>
                            </a:rPr>
                            <m:t>𝒄𝒂𝒓𝒂𝒕</m:t>
                          </m:r>
                        </m:e>
                      </m:d>
                      <m:r>
                        <a:rPr lang="en-US" sz="1500" b="1" i="1" smtClean="0">
                          <a:latin typeface="Cambria Math" panose="02040503050406030204" pitchFamily="18" charset="0"/>
                        </a:rPr>
                        <m:t>+</m:t>
                      </m:r>
                      <m:r>
                        <a:rPr lang="en-US" sz="1500" b="1" i="1" smtClean="0">
                          <a:latin typeface="Cambria Math" panose="02040503050406030204" pitchFamily="18" charset="0"/>
                          <a:ea typeface="Cambria Math" panose="02040503050406030204" pitchFamily="18" charset="0"/>
                        </a:rPr>
                        <m:t>𝜺</m:t>
                      </m:r>
                    </m:oMath>
                  </m:oMathPara>
                </a14:m>
                <a:endParaRPr lang="en-US" sz="1500" b="1" dirty="0"/>
              </a:p>
            </p:txBody>
          </p:sp>
        </mc:Choice>
        <mc:Fallback xmlns="">
          <p:sp>
            <p:nvSpPr>
              <p:cNvPr id="11" name="TextBox 10">
                <a:extLst>
                  <a:ext uri="{FF2B5EF4-FFF2-40B4-BE49-F238E27FC236}">
                    <a16:creationId xmlns:a16="http://schemas.microsoft.com/office/drawing/2014/main" id="{AB459768-29C6-C64B-9D32-6BD6A09065BC}"/>
                  </a:ext>
                </a:extLst>
              </p:cNvPr>
              <p:cNvSpPr txBox="1">
                <a:spLocks noRot="1" noChangeAspect="1" noMove="1" noResize="1" noEditPoints="1" noAdjustHandles="1" noChangeArrowheads="1" noChangeShapeType="1" noTextEdit="1"/>
              </p:cNvSpPr>
              <p:nvPr/>
            </p:nvSpPr>
            <p:spPr>
              <a:xfrm>
                <a:off x="154641" y="2438400"/>
                <a:ext cx="4036359" cy="553998"/>
              </a:xfrm>
              <a:prstGeom prst="rect">
                <a:avLst/>
              </a:prstGeom>
              <a:blipFill>
                <a:blip r:embed="rId2"/>
                <a:stretch>
                  <a:fillRect l="-629" t="-2273" b="-6818"/>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14CC4A2-44FD-EE42-9F3C-45CDC4EF9FCE}"/>
              </a:ext>
            </a:extLst>
          </p:cNvPr>
          <p:cNvSpPr txBox="1"/>
          <p:nvPr/>
        </p:nvSpPr>
        <p:spPr>
          <a:xfrm>
            <a:off x="154640" y="4806821"/>
            <a:ext cx="4036359" cy="1477328"/>
          </a:xfrm>
          <a:prstGeom prst="rect">
            <a:avLst/>
          </a:prstGeom>
          <a:noFill/>
        </p:spPr>
        <p:txBody>
          <a:bodyPr wrap="square" rtlCol="0">
            <a:spAutoFit/>
          </a:bodyPr>
          <a:lstStyle/>
          <a:p>
            <a:r>
              <a:rPr lang="en-US" sz="1500" b="1" dirty="0"/>
              <a:t>residual = observed – expected …</a:t>
            </a:r>
          </a:p>
          <a:p>
            <a:r>
              <a:rPr lang="en-US" sz="1500" b="1" dirty="0"/>
              <a:t>residual = price of each black dot – corresponding point on blue line. </a:t>
            </a:r>
          </a:p>
          <a:p>
            <a:r>
              <a:rPr lang="en-US" sz="1500" b="1" dirty="0"/>
              <a:t>The residuals contain information the other variables have about price with the effect of carat removed.  </a:t>
            </a:r>
          </a:p>
        </p:txBody>
      </p:sp>
      <p:pic>
        <p:nvPicPr>
          <p:cNvPr id="4" name="Picture 3">
            <a:extLst>
              <a:ext uri="{FF2B5EF4-FFF2-40B4-BE49-F238E27FC236}">
                <a16:creationId xmlns:a16="http://schemas.microsoft.com/office/drawing/2014/main" id="{F470CAED-7B11-D244-BA30-DE6F27394610}"/>
              </a:ext>
            </a:extLst>
          </p:cNvPr>
          <p:cNvPicPr>
            <a:picLocks noChangeAspect="1"/>
          </p:cNvPicPr>
          <p:nvPr/>
        </p:nvPicPr>
        <p:blipFill>
          <a:blip r:embed="rId3"/>
          <a:stretch>
            <a:fillRect/>
          </a:stretch>
        </p:blipFill>
        <p:spPr>
          <a:xfrm>
            <a:off x="4372535" y="2438400"/>
            <a:ext cx="4305300" cy="4089400"/>
          </a:xfrm>
          <a:prstGeom prst="rect">
            <a:avLst/>
          </a:prstGeom>
        </p:spPr>
      </p:pic>
    </p:spTree>
    <p:extLst>
      <p:ext uri="{BB962C8B-B14F-4D97-AF65-F5344CB8AC3E}">
        <p14:creationId xmlns:p14="http://schemas.microsoft.com/office/powerpoint/2010/main" val="42892950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93E70-B085-B649-AD2D-06206028A4D2}"/>
              </a:ext>
            </a:extLst>
          </p:cNvPr>
          <p:cNvSpPr>
            <a:spLocks noGrp="1"/>
          </p:cNvSpPr>
          <p:nvPr>
            <p:ph type="title"/>
          </p:nvPr>
        </p:nvSpPr>
        <p:spPr/>
        <p:txBody>
          <a:bodyPr/>
          <a:lstStyle/>
          <a:p>
            <a:r>
              <a:rPr lang="en-US" dirty="0"/>
              <a:t>EDA | Diamonds </a:t>
            </a:r>
          </a:p>
        </p:txBody>
      </p:sp>
      <p:sp>
        <p:nvSpPr>
          <p:cNvPr id="5" name="TextBox 4">
            <a:extLst>
              <a:ext uri="{FF2B5EF4-FFF2-40B4-BE49-F238E27FC236}">
                <a16:creationId xmlns:a16="http://schemas.microsoft.com/office/drawing/2014/main" id="{5A4FDEA7-86A1-6842-A326-964FC713CDFC}"/>
              </a:ext>
            </a:extLst>
          </p:cNvPr>
          <p:cNvSpPr txBox="1"/>
          <p:nvPr/>
        </p:nvSpPr>
        <p:spPr>
          <a:xfrm>
            <a:off x="381000" y="1524000"/>
            <a:ext cx="8458200" cy="553998"/>
          </a:xfrm>
          <a:prstGeom prst="rect">
            <a:avLst/>
          </a:prstGeom>
          <a:noFill/>
        </p:spPr>
        <p:txBody>
          <a:bodyPr wrap="square" rtlCol="0">
            <a:spAutoFit/>
          </a:bodyPr>
          <a:lstStyle/>
          <a:p>
            <a:r>
              <a:rPr lang="en-US" sz="1500" b="1" dirty="0"/>
              <a:t>Question 4: (Posed in an effort to answer question 1.)</a:t>
            </a:r>
          </a:p>
          <a:p>
            <a:r>
              <a:rPr lang="en-US" sz="1500" b="1" dirty="0"/>
              <a:t>If we account for the carat, will we see what we expect with respect to the cut and price?</a:t>
            </a:r>
          </a:p>
        </p:txBody>
      </p:sp>
      <p:sp>
        <p:nvSpPr>
          <p:cNvPr id="3" name="Rectangle 2">
            <a:extLst>
              <a:ext uri="{FF2B5EF4-FFF2-40B4-BE49-F238E27FC236}">
                <a16:creationId xmlns:a16="http://schemas.microsoft.com/office/drawing/2014/main" id="{8EB3A647-5058-BD4E-81F0-F1CD063019A8}"/>
              </a:ext>
            </a:extLst>
          </p:cNvPr>
          <p:cNvSpPr/>
          <p:nvPr/>
        </p:nvSpPr>
        <p:spPr>
          <a:xfrm>
            <a:off x="154641" y="3119244"/>
            <a:ext cx="4191000" cy="954107"/>
          </a:xfrm>
          <a:prstGeom prst="rect">
            <a:avLst/>
          </a:prstGeom>
        </p:spPr>
        <p:txBody>
          <a:bodyPr wrap="square">
            <a:spAutoFit/>
          </a:bodyPr>
          <a:lstStyle/>
          <a:p>
            <a:r>
              <a:rPr lang="en-US" sz="1400" dirty="0"/>
              <a:t>diamonds %&gt;%</a:t>
            </a:r>
          </a:p>
          <a:p>
            <a:r>
              <a:rPr lang="en-US" sz="1400" dirty="0"/>
              <a:t>mutate(</a:t>
            </a:r>
            <a:r>
              <a:rPr lang="en-US" sz="1400" dirty="0" err="1"/>
              <a:t>resids</a:t>
            </a:r>
            <a:r>
              <a:rPr lang="en-US" sz="1400" dirty="0"/>
              <a:t> = </a:t>
            </a:r>
            <a:r>
              <a:rPr lang="en-US" sz="1400" dirty="0" err="1"/>
              <a:t>exp</a:t>
            </a:r>
            <a:r>
              <a:rPr lang="en-US" sz="1400" dirty="0"/>
              <a:t>(</a:t>
            </a:r>
            <a:r>
              <a:rPr lang="en-US" sz="1400" dirty="0" err="1"/>
              <a:t>fit$residuals</a:t>
            </a:r>
            <a:r>
              <a:rPr lang="en-US" sz="1400" dirty="0"/>
              <a:t>)) %&gt;%</a:t>
            </a:r>
          </a:p>
          <a:p>
            <a:r>
              <a:rPr lang="en-US" sz="1400" dirty="0" err="1"/>
              <a:t>ggplot</a:t>
            </a:r>
            <a:r>
              <a:rPr lang="en-US" sz="1400" dirty="0"/>
              <a:t>(</a:t>
            </a:r>
            <a:r>
              <a:rPr lang="en-US" sz="1400" dirty="0" err="1"/>
              <a:t>aes</a:t>
            </a:r>
            <a:r>
              <a:rPr lang="en-US" sz="1400" dirty="0"/>
              <a:t>(x = carat, y = </a:t>
            </a:r>
            <a:r>
              <a:rPr lang="en-US" sz="1400" dirty="0" err="1"/>
              <a:t>resids</a:t>
            </a:r>
            <a:r>
              <a:rPr lang="en-US" sz="1400" dirty="0"/>
              <a:t>, color = cut)) + </a:t>
            </a:r>
          </a:p>
          <a:p>
            <a:r>
              <a:rPr lang="en-US" sz="1400" dirty="0" err="1"/>
              <a:t>geom_point</a:t>
            </a:r>
            <a:r>
              <a:rPr lang="en-US" sz="1400" dirty="0"/>
              <a: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B459768-29C6-C64B-9D32-6BD6A09065BC}"/>
                  </a:ext>
                </a:extLst>
              </p:cNvPr>
              <p:cNvSpPr txBox="1"/>
              <p:nvPr/>
            </p:nvSpPr>
            <p:spPr>
              <a:xfrm>
                <a:off x="154641" y="2438400"/>
                <a:ext cx="4036359" cy="553998"/>
              </a:xfrm>
              <a:prstGeom prst="rect">
                <a:avLst/>
              </a:prstGeom>
              <a:noFill/>
            </p:spPr>
            <p:txBody>
              <a:bodyPr wrap="square" rtlCol="0">
                <a:spAutoFit/>
              </a:bodyPr>
              <a:lstStyle/>
              <a:p>
                <a:r>
                  <a:rPr lang="en-US" sz="1500" b="1" dirty="0"/>
                  <a:t>Now we fit the model:</a:t>
                </a:r>
              </a:p>
              <a:p>
                <a:pPr/>
                <a14:m>
                  <m:oMathPara xmlns:m="http://schemas.openxmlformats.org/officeDocument/2006/math">
                    <m:oMathParaPr>
                      <m:jc m:val="centerGroup"/>
                    </m:oMathParaPr>
                    <m:oMath xmlns:m="http://schemas.openxmlformats.org/officeDocument/2006/math">
                      <m:r>
                        <a:rPr lang="en-US" sz="1500" b="1" i="1" smtClean="0">
                          <a:latin typeface="Cambria Math" panose="02040503050406030204" pitchFamily="18" charset="0"/>
                        </a:rPr>
                        <m:t>𝒍𝒐𝒈</m:t>
                      </m:r>
                      <m:d>
                        <m:dPr>
                          <m:ctrlPr>
                            <a:rPr lang="en-US" sz="1500" b="1" i="1" smtClean="0">
                              <a:latin typeface="Cambria Math" panose="02040503050406030204" pitchFamily="18" charset="0"/>
                            </a:rPr>
                          </m:ctrlPr>
                        </m:dPr>
                        <m:e>
                          <m:r>
                            <a:rPr lang="en-US" sz="1500" b="1" i="1" smtClean="0">
                              <a:latin typeface="Cambria Math" panose="02040503050406030204" pitchFamily="18" charset="0"/>
                            </a:rPr>
                            <m:t>𝒑𝒓𝒊𝒄𝒆</m:t>
                          </m:r>
                        </m:e>
                      </m:d>
                      <m:r>
                        <a:rPr lang="en-US" sz="1500" b="1" i="1" smtClean="0">
                          <a:latin typeface="Cambria Math" panose="02040503050406030204" pitchFamily="18" charset="0"/>
                        </a:rPr>
                        <m:t>= </m:t>
                      </m:r>
                      <m:sSub>
                        <m:sSubPr>
                          <m:ctrlPr>
                            <a:rPr lang="en-US" sz="1500" b="1" i="1" smtClean="0">
                              <a:latin typeface="Cambria Math" panose="02040503050406030204" pitchFamily="18" charset="0"/>
                            </a:rPr>
                          </m:ctrlPr>
                        </m:sSubPr>
                        <m:e>
                          <m:r>
                            <a:rPr lang="en-US" sz="1500" b="1" i="1" smtClean="0">
                              <a:latin typeface="Cambria Math" panose="02040503050406030204" pitchFamily="18" charset="0"/>
                              <a:ea typeface="Cambria Math" panose="02040503050406030204" pitchFamily="18" charset="0"/>
                            </a:rPr>
                            <m:t>𝜷</m:t>
                          </m:r>
                        </m:e>
                        <m:sub>
                          <m:r>
                            <a:rPr lang="en-US" sz="1500" b="1" i="1" smtClean="0">
                              <a:latin typeface="Cambria Math" panose="02040503050406030204" pitchFamily="18" charset="0"/>
                            </a:rPr>
                            <m:t>𝟎</m:t>
                          </m:r>
                        </m:sub>
                      </m:sSub>
                      <m:r>
                        <a:rPr lang="en-US" sz="1500" b="1" i="1" smtClean="0">
                          <a:latin typeface="Cambria Math" panose="02040503050406030204" pitchFamily="18" charset="0"/>
                        </a:rPr>
                        <m:t>+</m:t>
                      </m:r>
                      <m:sSub>
                        <m:sSubPr>
                          <m:ctrlPr>
                            <a:rPr lang="en-US" sz="1500" b="1" i="1">
                              <a:latin typeface="Cambria Math" panose="02040503050406030204" pitchFamily="18" charset="0"/>
                            </a:rPr>
                          </m:ctrlPr>
                        </m:sSubPr>
                        <m:e>
                          <m:r>
                            <a:rPr lang="en-US" sz="1500" b="1" i="1">
                              <a:latin typeface="Cambria Math" panose="02040503050406030204" pitchFamily="18" charset="0"/>
                              <a:ea typeface="Cambria Math" panose="02040503050406030204" pitchFamily="18" charset="0"/>
                            </a:rPr>
                            <m:t>𝜷</m:t>
                          </m:r>
                        </m:e>
                        <m:sub>
                          <m:r>
                            <a:rPr lang="en-US" sz="1500" b="1" i="1" smtClean="0">
                              <a:latin typeface="Cambria Math" panose="02040503050406030204" pitchFamily="18" charset="0"/>
                              <a:ea typeface="Cambria Math" panose="02040503050406030204" pitchFamily="18" charset="0"/>
                            </a:rPr>
                            <m:t>𝟏</m:t>
                          </m:r>
                        </m:sub>
                      </m:sSub>
                      <m:r>
                        <a:rPr lang="en-US" sz="1500" b="1" i="1" smtClean="0">
                          <a:latin typeface="Cambria Math" panose="02040503050406030204" pitchFamily="18" charset="0"/>
                        </a:rPr>
                        <m:t>𝒍𝒐𝒈</m:t>
                      </m:r>
                      <m:d>
                        <m:dPr>
                          <m:ctrlPr>
                            <a:rPr lang="en-US" sz="1500" b="1" i="1" smtClean="0">
                              <a:latin typeface="Cambria Math" panose="02040503050406030204" pitchFamily="18" charset="0"/>
                            </a:rPr>
                          </m:ctrlPr>
                        </m:dPr>
                        <m:e>
                          <m:r>
                            <a:rPr lang="en-US" sz="1500" b="1" i="1" smtClean="0">
                              <a:latin typeface="Cambria Math" panose="02040503050406030204" pitchFamily="18" charset="0"/>
                            </a:rPr>
                            <m:t>𝒄𝒂𝒓𝒂𝒕</m:t>
                          </m:r>
                        </m:e>
                      </m:d>
                      <m:r>
                        <a:rPr lang="en-US" sz="1500" b="1" i="1" smtClean="0">
                          <a:latin typeface="Cambria Math" panose="02040503050406030204" pitchFamily="18" charset="0"/>
                        </a:rPr>
                        <m:t>+</m:t>
                      </m:r>
                      <m:r>
                        <a:rPr lang="en-US" sz="1500" b="1" i="1" smtClean="0">
                          <a:latin typeface="Cambria Math" panose="02040503050406030204" pitchFamily="18" charset="0"/>
                          <a:ea typeface="Cambria Math" panose="02040503050406030204" pitchFamily="18" charset="0"/>
                        </a:rPr>
                        <m:t>𝜺</m:t>
                      </m:r>
                    </m:oMath>
                  </m:oMathPara>
                </a14:m>
                <a:endParaRPr lang="en-US" sz="1500" b="1" dirty="0"/>
              </a:p>
            </p:txBody>
          </p:sp>
        </mc:Choice>
        <mc:Fallback xmlns="">
          <p:sp>
            <p:nvSpPr>
              <p:cNvPr id="11" name="TextBox 10">
                <a:extLst>
                  <a:ext uri="{FF2B5EF4-FFF2-40B4-BE49-F238E27FC236}">
                    <a16:creationId xmlns:a16="http://schemas.microsoft.com/office/drawing/2014/main" id="{AB459768-29C6-C64B-9D32-6BD6A09065BC}"/>
                  </a:ext>
                </a:extLst>
              </p:cNvPr>
              <p:cNvSpPr txBox="1">
                <a:spLocks noRot="1" noChangeAspect="1" noMove="1" noResize="1" noEditPoints="1" noAdjustHandles="1" noChangeArrowheads="1" noChangeShapeType="1" noTextEdit="1"/>
              </p:cNvSpPr>
              <p:nvPr/>
            </p:nvSpPr>
            <p:spPr>
              <a:xfrm>
                <a:off x="154641" y="2438400"/>
                <a:ext cx="4036359" cy="553998"/>
              </a:xfrm>
              <a:prstGeom prst="rect">
                <a:avLst/>
              </a:prstGeom>
              <a:blipFill>
                <a:blip r:embed="rId2"/>
                <a:stretch>
                  <a:fillRect l="-629" t="-2273" b="-6818"/>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14CC4A2-44FD-EE42-9F3C-45CDC4EF9FCE}"/>
              </a:ext>
            </a:extLst>
          </p:cNvPr>
          <p:cNvSpPr txBox="1"/>
          <p:nvPr/>
        </p:nvSpPr>
        <p:spPr>
          <a:xfrm>
            <a:off x="154640" y="4648200"/>
            <a:ext cx="4036359" cy="1477328"/>
          </a:xfrm>
          <a:prstGeom prst="rect">
            <a:avLst/>
          </a:prstGeom>
          <a:noFill/>
        </p:spPr>
        <p:txBody>
          <a:bodyPr wrap="square" rtlCol="0">
            <a:spAutoFit/>
          </a:bodyPr>
          <a:lstStyle/>
          <a:p>
            <a:r>
              <a:rPr lang="en-US" sz="1500" b="1" dirty="0"/>
              <a:t>It still looks like the yellow tend to the top and the purple tend to the bottom (with some notable exceptions that will be further EDA opportunities!)</a:t>
            </a:r>
          </a:p>
          <a:p>
            <a:endParaRPr lang="en-US" sz="1500" b="1" dirty="0"/>
          </a:p>
          <a:p>
            <a:r>
              <a:rPr lang="en-US" sz="1500" b="1" dirty="0"/>
              <a:t>But lets get clearer visual evidence. </a:t>
            </a:r>
          </a:p>
        </p:txBody>
      </p:sp>
      <p:pic>
        <p:nvPicPr>
          <p:cNvPr id="6" name="Picture 5">
            <a:extLst>
              <a:ext uri="{FF2B5EF4-FFF2-40B4-BE49-F238E27FC236}">
                <a16:creationId xmlns:a16="http://schemas.microsoft.com/office/drawing/2014/main" id="{4CB1BD5F-1AEE-8743-91B2-748837DB547C}"/>
              </a:ext>
            </a:extLst>
          </p:cNvPr>
          <p:cNvPicPr>
            <a:picLocks noChangeAspect="1"/>
          </p:cNvPicPr>
          <p:nvPr/>
        </p:nvPicPr>
        <p:blipFill>
          <a:blip r:embed="rId3"/>
          <a:stretch>
            <a:fillRect/>
          </a:stretch>
        </p:blipFill>
        <p:spPr>
          <a:xfrm>
            <a:off x="4345641" y="2438400"/>
            <a:ext cx="4305300" cy="4089400"/>
          </a:xfrm>
          <a:prstGeom prst="rect">
            <a:avLst/>
          </a:prstGeom>
        </p:spPr>
      </p:pic>
    </p:spTree>
    <p:extLst>
      <p:ext uri="{BB962C8B-B14F-4D97-AF65-F5344CB8AC3E}">
        <p14:creationId xmlns:p14="http://schemas.microsoft.com/office/powerpoint/2010/main" val="23052046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93E70-B085-B649-AD2D-06206028A4D2}"/>
              </a:ext>
            </a:extLst>
          </p:cNvPr>
          <p:cNvSpPr>
            <a:spLocks noGrp="1"/>
          </p:cNvSpPr>
          <p:nvPr>
            <p:ph type="title"/>
          </p:nvPr>
        </p:nvSpPr>
        <p:spPr/>
        <p:txBody>
          <a:bodyPr/>
          <a:lstStyle/>
          <a:p>
            <a:r>
              <a:rPr lang="en-US" dirty="0"/>
              <a:t>EDA | Diamonds </a:t>
            </a:r>
          </a:p>
        </p:txBody>
      </p:sp>
      <p:sp>
        <p:nvSpPr>
          <p:cNvPr id="5" name="TextBox 4">
            <a:extLst>
              <a:ext uri="{FF2B5EF4-FFF2-40B4-BE49-F238E27FC236}">
                <a16:creationId xmlns:a16="http://schemas.microsoft.com/office/drawing/2014/main" id="{5A4FDEA7-86A1-6842-A326-964FC713CDFC}"/>
              </a:ext>
            </a:extLst>
          </p:cNvPr>
          <p:cNvSpPr txBox="1"/>
          <p:nvPr/>
        </p:nvSpPr>
        <p:spPr>
          <a:xfrm>
            <a:off x="381000" y="1371600"/>
            <a:ext cx="8458200" cy="553998"/>
          </a:xfrm>
          <a:prstGeom prst="rect">
            <a:avLst/>
          </a:prstGeom>
          <a:noFill/>
        </p:spPr>
        <p:txBody>
          <a:bodyPr wrap="square" rtlCol="0">
            <a:spAutoFit/>
          </a:bodyPr>
          <a:lstStyle/>
          <a:p>
            <a:r>
              <a:rPr lang="en-US" sz="1500" b="1" dirty="0"/>
              <a:t>Question 4: (Posed in an effort to answer question 1.)</a:t>
            </a:r>
          </a:p>
          <a:p>
            <a:r>
              <a:rPr lang="en-US" sz="1500" b="1" dirty="0"/>
              <a:t>If we account for the carat, will we see what we expect with respect to the cut and price?</a:t>
            </a:r>
          </a:p>
        </p:txBody>
      </p:sp>
      <p:sp>
        <p:nvSpPr>
          <p:cNvPr id="12" name="TextBox 11">
            <a:extLst>
              <a:ext uri="{FF2B5EF4-FFF2-40B4-BE49-F238E27FC236}">
                <a16:creationId xmlns:a16="http://schemas.microsoft.com/office/drawing/2014/main" id="{614CC4A2-44FD-EE42-9F3C-45CDC4EF9FCE}"/>
              </a:ext>
            </a:extLst>
          </p:cNvPr>
          <p:cNvSpPr txBox="1"/>
          <p:nvPr/>
        </p:nvSpPr>
        <p:spPr>
          <a:xfrm>
            <a:off x="229720" y="6172200"/>
            <a:ext cx="8684560" cy="553998"/>
          </a:xfrm>
          <a:prstGeom prst="rect">
            <a:avLst/>
          </a:prstGeom>
          <a:noFill/>
        </p:spPr>
        <p:txBody>
          <a:bodyPr wrap="square" rtlCol="0">
            <a:spAutoFit/>
          </a:bodyPr>
          <a:lstStyle/>
          <a:p>
            <a:r>
              <a:rPr lang="en-US" sz="1500" b="1" dirty="0"/>
              <a:t>We now have strong visual evidence that the price of the diamonds, after accounting for carat, is greater for the Ideal cut diamonds than the Fair cut diamonds.  </a:t>
            </a:r>
          </a:p>
        </p:txBody>
      </p:sp>
      <p:pic>
        <p:nvPicPr>
          <p:cNvPr id="8" name="Picture 7">
            <a:extLst>
              <a:ext uri="{FF2B5EF4-FFF2-40B4-BE49-F238E27FC236}">
                <a16:creationId xmlns:a16="http://schemas.microsoft.com/office/drawing/2014/main" id="{36B21BDE-9E65-0644-8AEA-1CE73CE3D7AD}"/>
              </a:ext>
            </a:extLst>
          </p:cNvPr>
          <p:cNvPicPr>
            <a:picLocks noChangeAspect="1"/>
          </p:cNvPicPr>
          <p:nvPr/>
        </p:nvPicPr>
        <p:blipFill>
          <a:blip r:embed="rId2"/>
          <a:stretch>
            <a:fillRect/>
          </a:stretch>
        </p:blipFill>
        <p:spPr>
          <a:xfrm>
            <a:off x="143363" y="2140751"/>
            <a:ext cx="3361837" cy="3193249"/>
          </a:xfrm>
          <a:prstGeom prst="rect">
            <a:avLst/>
          </a:prstGeom>
        </p:spPr>
      </p:pic>
      <p:pic>
        <p:nvPicPr>
          <p:cNvPr id="4" name="Picture 3">
            <a:extLst>
              <a:ext uri="{FF2B5EF4-FFF2-40B4-BE49-F238E27FC236}">
                <a16:creationId xmlns:a16="http://schemas.microsoft.com/office/drawing/2014/main" id="{A429DF76-2BEF-0D41-859D-824EF55A4DE8}"/>
              </a:ext>
            </a:extLst>
          </p:cNvPr>
          <p:cNvPicPr>
            <a:picLocks noChangeAspect="1"/>
          </p:cNvPicPr>
          <p:nvPr/>
        </p:nvPicPr>
        <p:blipFill>
          <a:blip r:embed="rId3"/>
          <a:stretch>
            <a:fillRect/>
          </a:stretch>
        </p:blipFill>
        <p:spPr>
          <a:xfrm>
            <a:off x="3639671" y="2135750"/>
            <a:ext cx="2543112" cy="3036550"/>
          </a:xfrm>
          <a:prstGeom prst="rect">
            <a:avLst/>
          </a:prstGeom>
        </p:spPr>
      </p:pic>
      <p:sp>
        <p:nvSpPr>
          <p:cNvPr id="7" name="Rectangle 6">
            <a:extLst>
              <a:ext uri="{FF2B5EF4-FFF2-40B4-BE49-F238E27FC236}">
                <a16:creationId xmlns:a16="http://schemas.microsoft.com/office/drawing/2014/main" id="{17712191-5C07-5549-B294-8F9E533B4895}"/>
              </a:ext>
            </a:extLst>
          </p:cNvPr>
          <p:cNvSpPr/>
          <p:nvPr/>
        </p:nvSpPr>
        <p:spPr>
          <a:xfrm>
            <a:off x="6248400" y="5257800"/>
            <a:ext cx="4572000" cy="830997"/>
          </a:xfrm>
          <a:prstGeom prst="rect">
            <a:avLst/>
          </a:prstGeom>
        </p:spPr>
        <p:txBody>
          <a:bodyPr>
            <a:spAutoFit/>
          </a:bodyPr>
          <a:lstStyle/>
          <a:p>
            <a:r>
              <a:rPr lang="en-US" sz="1200" dirty="0"/>
              <a:t>diamonds %&gt;% </a:t>
            </a:r>
          </a:p>
          <a:p>
            <a:r>
              <a:rPr lang="en-US" sz="1200" dirty="0"/>
              <a:t>mutate(</a:t>
            </a:r>
            <a:r>
              <a:rPr lang="en-US" sz="1200" dirty="0" err="1"/>
              <a:t>resids</a:t>
            </a:r>
            <a:r>
              <a:rPr lang="en-US" sz="1200" dirty="0"/>
              <a:t> = </a:t>
            </a:r>
            <a:r>
              <a:rPr lang="en-US" sz="1200" dirty="0" err="1"/>
              <a:t>exp</a:t>
            </a:r>
            <a:r>
              <a:rPr lang="en-US" sz="1200" dirty="0"/>
              <a:t>(</a:t>
            </a:r>
            <a:r>
              <a:rPr lang="en-US" sz="1200" dirty="0" err="1"/>
              <a:t>fit$residuals</a:t>
            </a:r>
            <a:r>
              <a:rPr lang="en-US" sz="1200" dirty="0"/>
              <a:t>)) %&gt;%</a:t>
            </a:r>
          </a:p>
          <a:p>
            <a:r>
              <a:rPr lang="en-US" sz="1200" dirty="0" err="1"/>
              <a:t>group_by</a:t>
            </a:r>
            <a:r>
              <a:rPr lang="en-US" sz="1200" dirty="0"/>
              <a:t>(cut) %&gt;% </a:t>
            </a:r>
          </a:p>
          <a:p>
            <a:r>
              <a:rPr lang="en-US" sz="1200" dirty="0" err="1"/>
              <a:t>summarise</a:t>
            </a:r>
            <a:r>
              <a:rPr lang="en-US" sz="1200" dirty="0"/>
              <a:t>(median = median(</a:t>
            </a:r>
            <a:r>
              <a:rPr lang="en-US" sz="1200" dirty="0" err="1"/>
              <a:t>resids</a:t>
            </a:r>
            <a:r>
              <a:rPr lang="en-US" sz="1200" dirty="0"/>
              <a:t>))</a:t>
            </a:r>
          </a:p>
        </p:txBody>
      </p:sp>
      <p:sp>
        <p:nvSpPr>
          <p:cNvPr id="9" name="Rectangle 8">
            <a:extLst>
              <a:ext uri="{FF2B5EF4-FFF2-40B4-BE49-F238E27FC236}">
                <a16:creationId xmlns:a16="http://schemas.microsoft.com/office/drawing/2014/main" id="{15DFCD75-6085-BC43-BF51-DEC90A52CFF2}"/>
              </a:ext>
            </a:extLst>
          </p:cNvPr>
          <p:cNvSpPr/>
          <p:nvPr/>
        </p:nvSpPr>
        <p:spPr>
          <a:xfrm>
            <a:off x="3276600" y="5310051"/>
            <a:ext cx="4572000" cy="830997"/>
          </a:xfrm>
          <a:prstGeom prst="rect">
            <a:avLst/>
          </a:prstGeom>
        </p:spPr>
        <p:txBody>
          <a:bodyPr>
            <a:spAutoFit/>
          </a:bodyPr>
          <a:lstStyle/>
          <a:p>
            <a:r>
              <a:rPr lang="en-US" sz="1200" dirty="0"/>
              <a:t>diamonds %&gt;% </a:t>
            </a:r>
          </a:p>
          <a:p>
            <a:r>
              <a:rPr lang="en-US" sz="1200" dirty="0"/>
              <a:t>mutate(</a:t>
            </a:r>
            <a:r>
              <a:rPr lang="en-US" sz="1200" dirty="0" err="1"/>
              <a:t>resids</a:t>
            </a:r>
            <a:r>
              <a:rPr lang="en-US" sz="1200" dirty="0"/>
              <a:t> = </a:t>
            </a:r>
            <a:r>
              <a:rPr lang="en-US" sz="1200" dirty="0" err="1"/>
              <a:t>exp</a:t>
            </a:r>
            <a:r>
              <a:rPr lang="en-US" sz="1200" dirty="0"/>
              <a:t>(</a:t>
            </a:r>
            <a:r>
              <a:rPr lang="en-US" sz="1200" dirty="0" err="1"/>
              <a:t>fit$residuals</a:t>
            </a:r>
            <a:r>
              <a:rPr lang="en-US" sz="1200" dirty="0"/>
              <a:t>)) %&gt;%</a:t>
            </a:r>
          </a:p>
          <a:p>
            <a:r>
              <a:rPr lang="en-US" sz="1200" dirty="0" err="1"/>
              <a:t>ggplot</a:t>
            </a:r>
            <a:r>
              <a:rPr lang="en-US" sz="1200" dirty="0"/>
              <a:t>(</a:t>
            </a:r>
            <a:r>
              <a:rPr lang="en-US" sz="1200" dirty="0" err="1"/>
              <a:t>aes</a:t>
            </a:r>
            <a:r>
              <a:rPr lang="en-US" sz="1200" dirty="0"/>
              <a:t>(y = </a:t>
            </a:r>
            <a:r>
              <a:rPr lang="en-US" sz="1200" dirty="0" err="1"/>
              <a:t>resids</a:t>
            </a:r>
            <a:r>
              <a:rPr lang="en-US" sz="1200" dirty="0"/>
              <a:t>, color = cut)) +</a:t>
            </a:r>
          </a:p>
          <a:p>
            <a:r>
              <a:rPr lang="en-US" sz="1200" dirty="0" err="1"/>
              <a:t>geom_boxplot</a:t>
            </a:r>
            <a:r>
              <a:rPr lang="en-US" sz="1200" dirty="0"/>
              <a:t>()</a:t>
            </a:r>
          </a:p>
        </p:txBody>
      </p:sp>
      <p:pic>
        <p:nvPicPr>
          <p:cNvPr id="10" name="Picture 9">
            <a:extLst>
              <a:ext uri="{FF2B5EF4-FFF2-40B4-BE49-F238E27FC236}">
                <a16:creationId xmlns:a16="http://schemas.microsoft.com/office/drawing/2014/main" id="{AC59906F-3A92-6147-9815-9E95202B64B7}"/>
              </a:ext>
            </a:extLst>
          </p:cNvPr>
          <p:cNvPicPr>
            <a:picLocks noChangeAspect="1"/>
          </p:cNvPicPr>
          <p:nvPr/>
        </p:nvPicPr>
        <p:blipFill>
          <a:blip r:embed="rId4"/>
          <a:stretch>
            <a:fillRect/>
          </a:stretch>
        </p:blipFill>
        <p:spPr>
          <a:xfrm>
            <a:off x="6554814" y="3021379"/>
            <a:ext cx="2122016" cy="2076867"/>
          </a:xfrm>
          <a:prstGeom prst="rect">
            <a:avLst/>
          </a:prstGeom>
        </p:spPr>
      </p:pic>
    </p:spTree>
    <p:extLst>
      <p:ext uri="{BB962C8B-B14F-4D97-AF65-F5344CB8AC3E}">
        <p14:creationId xmlns:p14="http://schemas.microsoft.com/office/powerpoint/2010/main" val="20240953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22004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458200" cy="900546"/>
          </a:xfrm>
        </p:spPr>
        <p:txBody>
          <a:bodyPr/>
          <a:lstStyle/>
          <a:p>
            <a:r>
              <a:rPr lang="en-US" dirty="0"/>
              <a:t>For Live Session</a:t>
            </a:r>
          </a:p>
        </p:txBody>
      </p:sp>
      <p:sp>
        <p:nvSpPr>
          <p:cNvPr id="4" name="Subtitle 3"/>
          <p:cNvSpPr>
            <a:spLocks noGrp="1"/>
          </p:cNvSpPr>
          <p:nvPr>
            <p:ph type="subTitle" idx="1"/>
          </p:nvPr>
        </p:nvSpPr>
        <p:spPr>
          <a:xfrm>
            <a:off x="381000" y="2895600"/>
            <a:ext cx="8534400" cy="1752600"/>
          </a:xfrm>
        </p:spPr>
        <p:txBody>
          <a:bodyPr/>
          <a:lstStyle/>
          <a:p>
            <a:endParaRPr lang="en-IN" dirty="0"/>
          </a:p>
        </p:txBody>
      </p:sp>
    </p:spTree>
    <p:extLst>
      <p:ext uri="{BB962C8B-B14F-4D97-AF65-F5344CB8AC3E}">
        <p14:creationId xmlns:p14="http://schemas.microsoft.com/office/powerpoint/2010/main" val="21792725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34"/>
  <p:tag name="MMPROD_UIDATA" val="&lt;database version=&quot;11.0&quot;&gt;&lt;object type=&quot;1&quot; unique_id=&quot;10001&quot;&gt;&lt;object type=&quot;2&quot; unique_id=&quot;47998&quot;&gt;&lt;object type=&quot;3&quot; unique_id=&quot;47999&quot;&gt;&lt;property id=&quot;20148&quot; value=&quot;5&quot;/&gt;&lt;property id=&quot;20300&quot; value=&quot;Slide 1 - &amp;quot;Insert Title Here&amp;quot;&quot;/&gt;&lt;property id=&quot;20307&quot; value=&quot;269&quot;/&gt;&lt;/object&gt;&lt;object type=&quot;3&quot; unique_id=&quot;48000&quot;&gt;&lt;property id=&quot;20148&quot; value=&quot;5&quot;/&gt;&lt;property id=&quot;20300&quot; value=&quot;Slide 2 - &amp;quot;Header&amp;quot;&quot;/&gt;&lt;property id=&quot;20307&quot; value=&quot;266&quot;/&gt;&lt;/object&gt;&lt;object type=&quot;3&quot; unique_id=&quot;48001&quot;&gt;&lt;property id=&quot;20148&quot; value=&quot;5&quot;/&gt;&lt;property id=&quot;20300&quot; value=&quot;Slide 7&quot;/&gt;&lt;property id=&quot;20307&quot; value=&quot;267&quot;/&gt;&lt;/object&gt;&lt;object type=&quot;3&quot; unique_id=&quot;48032&quot;&gt;&lt;property id=&quot;20148&quot; value=&quot;5&quot;/&gt;&lt;property id=&quot;20300&quot; value=&quot;Slide 3&quot;/&gt;&lt;property id=&quot;20307&quot; value=&quot;270&quot;/&gt;&lt;/object&gt;&lt;object type=&quot;3&quot; unique_id=&quot;48033&quot;&gt;&lt;property id=&quot;20148&quot; value=&quot;5&quot;/&gt;&lt;property id=&quot;20300&quot; value=&quot;Slide 4&quot;/&gt;&lt;property id=&quot;20307&quot; value=&quot;271&quot;/&gt;&lt;/object&gt;&lt;object type=&quot;3&quot; unique_id=&quot;48034&quot;&gt;&lt;property id=&quot;20148&quot; value=&quot;5&quot;/&gt;&lt;property id=&quot;20300&quot; value=&quot;Slide 5&quot;/&gt;&lt;property id=&quot;20307&quot; value=&quot;272&quot;/&gt;&lt;/object&gt;&lt;object type=&quot;3&quot; unique_id=&quot;48035&quot;&gt;&lt;property id=&quot;20148&quot; value=&quot;5&quot;/&gt;&lt;property id=&quot;20300&quot; value=&quot;Slide 6&quot;/&gt;&lt;property id=&quot;20307&quot; value=&quot;273&quot;/&gt;&lt;/object&gt;&lt;/object&gt;&lt;object type=&quot;8&quot; unique_id=&quot;48006&quot;&gt;&lt;/object&gt;&lt;/object&gt;&lt;/database&gt;"/>
  <p:tag name="SECTOMILLISECCONVERTED" val="1"/>
</p:tagLst>
</file>

<file path=ppt/theme/theme1.xml><?xml version="1.0" encoding="utf-8"?>
<a:theme xmlns:a="http://schemas.openxmlformats.org/drawingml/2006/main" name="1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23462</TotalTime>
  <Words>4564</Words>
  <Application>Microsoft Macintosh PowerPoint</Application>
  <PresentationFormat>On-screen Show (4:3)</PresentationFormat>
  <Paragraphs>576</Paragraphs>
  <Slides>102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102</vt:i4>
      </vt:variant>
    </vt:vector>
  </HeadingPairs>
  <TitlesOfParts>
    <vt:vector size="106" baseType="lpstr">
      <vt:lpstr>Arial</vt:lpstr>
      <vt:lpstr>Calibri</vt:lpstr>
      <vt:lpstr>Cambria Math</vt:lpstr>
      <vt:lpstr>1_Body Slides</vt:lpstr>
      <vt:lpstr>Unit 3:  Data Transformation and EDA | dplyr</vt:lpstr>
      <vt:lpstr>Data Transformation and  The Grammar of Graphics</vt:lpstr>
      <vt:lpstr>The Data Science Pipeline</vt:lpstr>
      <vt:lpstr>Nouns, Verbs and Sentences</vt:lpstr>
      <vt:lpstr>Filtering | filter()</vt:lpstr>
      <vt:lpstr>Filter</vt:lpstr>
      <vt:lpstr>Filtering | More Readable Code</vt:lpstr>
      <vt:lpstr>Filtering: &gt;, &gt;=, &lt;, &lt;=, !=</vt:lpstr>
      <vt:lpstr>Filtering: &amp;, |, !</vt:lpstr>
      <vt:lpstr>Missing Values / NA | is.na()</vt:lpstr>
      <vt:lpstr>Missing Values</vt:lpstr>
      <vt:lpstr>Missing Values</vt:lpstr>
      <vt:lpstr>PowerPoint Presentation</vt:lpstr>
      <vt:lpstr>Arranging (Sorting) | arrange()</vt:lpstr>
      <vt:lpstr>arrange() | One Variable</vt:lpstr>
      <vt:lpstr>arrange() | Two Variables</vt:lpstr>
      <vt:lpstr>arrange() | With Missing Values</vt:lpstr>
      <vt:lpstr>PowerPoint Presentation</vt:lpstr>
      <vt:lpstr>Select Columns | select</vt:lpstr>
      <vt:lpstr>select() v. filter()</vt:lpstr>
      <vt:lpstr>select() and plotting</vt:lpstr>
      <vt:lpstr>FIFA Dataset</vt:lpstr>
      <vt:lpstr>FIFA Dataset</vt:lpstr>
      <vt:lpstr>FIFA Dataset</vt:lpstr>
      <vt:lpstr>nycflight13</vt:lpstr>
      <vt:lpstr>PowerPoint Presentation</vt:lpstr>
      <vt:lpstr>Feature Creation | mutate()</vt:lpstr>
      <vt:lpstr>mutate()</vt:lpstr>
      <vt:lpstr>mutate()</vt:lpstr>
      <vt:lpstr>mutate()</vt:lpstr>
      <vt:lpstr>mutate()</vt:lpstr>
      <vt:lpstr>PowerPoint Presentation</vt:lpstr>
      <vt:lpstr>Grouping |  group_by() and summarize()</vt:lpstr>
      <vt:lpstr>group_by()</vt:lpstr>
      <vt:lpstr>group_by() with two variables</vt:lpstr>
      <vt:lpstr>Example: FIFA</vt:lpstr>
      <vt:lpstr>PowerPoint Presentation</vt:lpstr>
      <vt:lpstr>Factors | factor() and cut()</vt:lpstr>
      <vt:lpstr>Factors </vt:lpstr>
      <vt:lpstr>Factors</vt:lpstr>
      <vt:lpstr>Factors</vt:lpstr>
      <vt:lpstr>Factors | cut()</vt:lpstr>
      <vt:lpstr>PowerPoint Presentation</vt:lpstr>
      <vt:lpstr>Exploratory Data Analysis (EDA)</vt:lpstr>
      <vt:lpstr>What is EDA</vt:lpstr>
      <vt:lpstr>Why do EDA?</vt:lpstr>
      <vt:lpstr>Why Do EDA cont. </vt:lpstr>
      <vt:lpstr>How to do EDA</vt:lpstr>
      <vt:lpstr>PowerPoint Presentation</vt:lpstr>
      <vt:lpstr>EDA | Visualizing Distributions</vt:lpstr>
      <vt:lpstr>Categorical Variables</vt:lpstr>
      <vt:lpstr>Continuous Variables</vt:lpstr>
      <vt:lpstr>Continuous Variables</vt:lpstr>
      <vt:lpstr>Continuous Variables</vt:lpstr>
      <vt:lpstr>Diamonds</vt:lpstr>
      <vt:lpstr>PowerPoint Presentation</vt:lpstr>
      <vt:lpstr>EDA |  Two Fundamental Parameters</vt:lpstr>
      <vt:lpstr>Center and Spread</vt:lpstr>
      <vt:lpstr>Center and Spread</vt:lpstr>
      <vt:lpstr>PowerPoint Presentation</vt:lpstr>
      <vt:lpstr>Outliers and Unusual Values</vt:lpstr>
      <vt:lpstr>Outliers and Unusual Values</vt:lpstr>
      <vt:lpstr>mpg: Outliers and Unusual Values</vt:lpstr>
      <vt:lpstr>Flights: Outliers and Unusual Values</vt:lpstr>
      <vt:lpstr>Diamonds: Outliers and Unusual Values</vt:lpstr>
      <vt:lpstr>PowerPoint Presentation</vt:lpstr>
      <vt:lpstr>EDA | Missing Values</vt:lpstr>
      <vt:lpstr>Missing Values / NA = Not Available </vt:lpstr>
      <vt:lpstr>Missing Value | “” v. NA. v. &lt;NA&gt;</vt:lpstr>
      <vt:lpstr>Missing Value | “” v. NA. v. &lt;NA&gt;</vt:lpstr>
      <vt:lpstr>Missing Values | identify | FIFA</vt:lpstr>
      <vt:lpstr>Missing Values | identify | mpg</vt:lpstr>
      <vt:lpstr>Missing Values | identify | flights</vt:lpstr>
      <vt:lpstr>PowerPoint Presentation</vt:lpstr>
      <vt:lpstr>EDA | Covariation </vt:lpstr>
      <vt:lpstr>Categorical and Continuous</vt:lpstr>
      <vt:lpstr>Categorical and Continuous</vt:lpstr>
      <vt:lpstr>Categorical and Continuous</vt:lpstr>
      <vt:lpstr>Categorical and Categorical</vt:lpstr>
      <vt:lpstr>Categorical and Categorical</vt:lpstr>
      <vt:lpstr>Continuous and Continuous</vt:lpstr>
      <vt:lpstr>Continuous and Continuous</vt:lpstr>
      <vt:lpstr>Continuous, Continuous and Categorical</vt:lpstr>
      <vt:lpstr>All At Once</vt:lpstr>
      <vt:lpstr>PowerPoint Presentation</vt:lpstr>
      <vt:lpstr>Example | Diamonds</vt:lpstr>
      <vt:lpstr>EDA | A Review</vt:lpstr>
      <vt:lpstr>EDA | Diamonds </vt:lpstr>
      <vt:lpstr>EDA | Diamonds </vt:lpstr>
      <vt:lpstr>EDA | Diamonds </vt:lpstr>
      <vt:lpstr>EDA | Diamonds </vt:lpstr>
      <vt:lpstr>EDA | Diamonds </vt:lpstr>
      <vt:lpstr>EDA | Diamonds </vt:lpstr>
      <vt:lpstr>EDA | Diamonds </vt:lpstr>
      <vt:lpstr>EDA | Diamonds </vt:lpstr>
      <vt:lpstr>EDA | Diamonds </vt:lpstr>
      <vt:lpstr>EDA | Diamonds </vt:lpstr>
      <vt:lpstr>PowerPoint Presentation</vt:lpstr>
      <vt:lpstr>For Live Session</vt:lpstr>
      <vt:lpstr>For Live Session</vt:lpstr>
      <vt:lpstr>PowerPoint Presentation</vt:lpstr>
      <vt:lpstr>EDA | mpg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Methodist University</dc:title>
  <dc:subject/>
  <dc:creator>Administrator</dc:creator>
  <cp:keywords/>
  <dc:description/>
  <cp:lastModifiedBy>Fabio Savorgnan</cp:lastModifiedBy>
  <cp:revision>619</cp:revision>
  <dcterms:created xsi:type="dcterms:W3CDTF">2016-03-21T14:12:59Z</dcterms:created>
  <dcterms:modified xsi:type="dcterms:W3CDTF">2019-08-06T03:02:03Z</dcterms:modified>
  <cp:category/>
</cp:coreProperties>
</file>